
<file path=[Content_Types].xml><?xml version="1.0" encoding="utf-8"?>
<Types xmlns="http://schemas.openxmlformats.org/package/2006/content-types">
  <Default Extension="png" ContentType="image/png"/>
  <Default Extension="svg" ContentType="image/svg+xml"/>
  <Default Extension="m4a" ContentType="audio/unknown"/>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59" r:id="rId4"/>
    <p:sldId id="260" r:id="rId5"/>
    <p:sldId id="282" r:id="rId6"/>
    <p:sldId id="261" r:id="rId7"/>
    <p:sldId id="262" r:id="rId8"/>
    <p:sldId id="264" r:id="rId9"/>
    <p:sldId id="265" r:id="rId10"/>
    <p:sldId id="266" r:id="rId11"/>
    <p:sldId id="267" r:id="rId12"/>
    <p:sldId id="268" r:id="rId13"/>
    <p:sldId id="269" r:id="rId14"/>
    <p:sldId id="270" r:id="rId15"/>
    <p:sldId id="272" r:id="rId16"/>
    <p:sldId id="273" r:id="rId17"/>
    <p:sldId id="274" r:id="rId18"/>
    <p:sldId id="277" r:id="rId19"/>
    <p:sldId id="280"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3"/>
    <p:restoredTop sz="93729"/>
  </p:normalViewPr>
  <p:slideViewPr>
    <p:cSldViewPr snapToGrid="0" snapToObjects="1">
      <p:cViewPr varScale="1">
        <p:scale>
          <a:sx n="109" d="100"/>
          <a:sy n="109" d="100"/>
        </p:scale>
        <p:origin x="-900" y="-9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1E0F1-2A67-364A-ADC4-3421C13BA8E5}" type="doc">
      <dgm:prSet loTypeId="urn:microsoft.com/office/officeart/2005/8/layout/venn1" loCatId="" qsTypeId="urn:microsoft.com/office/officeart/2005/8/quickstyle/simple1" qsCatId="simple" csTypeId="urn:microsoft.com/office/officeart/2005/8/colors/colorful4" csCatId="colorful" phldr="1"/>
      <dgm:spPr/>
    </dgm:pt>
    <dgm:pt modelId="{3B720428-85E3-564C-8F07-6FF021BE65DD}">
      <dgm:prSet phldrT="[Text]"/>
      <dgm:spPr/>
      <dgm:t>
        <a:bodyPr/>
        <a:lstStyle/>
        <a:p>
          <a:r>
            <a:rPr lang="en-GB" dirty="0"/>
            <a:t>Access(</a:t>
          </a:r>
          <a:r>
            <a:rPr lang="en-GB" dirty="0" err="1"/>
            <a:t>ibility</a:t>
          </a:r>
          <a:r>
            <a:rPr lang="en-GB" dirty="0"/>
            <a:t>)</a:t>
          </a:r>
        </a:p>
      </dgm:t>
    </dgm:pt>
    <dgm:pt modelId="{AC765377-A0C0-AF4C-BB9D-C43228023ED8}" type="parTrans" cxnId="{21DF6142-426A-8C4C-A760-33CA700841BA}">
      <dgm:prSet/>
      <dgm:spPr/>
      <dgm:t>
        <a:bodyPr/>
        <a:lstStyle/>
        <a:p>
          <a:endParaRPr lang="en-GB"/>
        </a:p>
      </dgm:t>
    </dgm:pt>
    <dgm:pt modelId="{4F330819-21D9-3B44-B250-EA49C4A93580}" type="sibTrans" cxnId="{21DF6142-426A-8C4C-A760-33CA700841BA}">
      <dgm:prSet/>
      <dgm:spPr/>
      <dgm:t>
        <a:bodyPr/>
        <a:lstStyle/>
        <a:p>
          <a:endParaRPr lang="en-GB"/>
        </a:p>
      </dgm:t>
    </dgm:pt>
    <dgm:pt modelId="{FE35A703-4E91-1C4E-8B8F-39D280E222FD}">
      <dgm:prSet phldrT="[Text]"/>
      <dgm:spPr/>
      <dgm:t>
        <a:bodyPr/>
        <a:lstStyle/>
        <a:p>
          <a:r>
            <a:rPr lang="en-GB" dirty="0"/>
            <a:t>Quality</a:t>
          </a:r>
        </a:p>
      </dgm:t>
    </dgm:pt>
    <dgm:pt modelId="{D7152C05-5125-9F48-BE33-93673D2DF651}" type="parTrans" cxnId="{83D04D52-86F1-5244-95EE-867A96F0B9D6}">
      <dgm:prSet/>
      <dgm:spPr/>
      <dgm:t>
        <a:bodyPr/>
        <a:lstStyle/>
        <a:p>
          <a:endParaRPr lang="en-GB"/>
        </a:p>
      </dgm:t>
    </dgm:pt>
    <dgm:pt modelId="{5FD231DF-DF2F-6A42-977F-F016BE56ABA3}" type="sibTrans" cxnId="{83D04D52-86F1-5244-95EE-867A96F0B9D6}">
      <dgm:prSet/>
      <dgm:spPr/>
      <dgm:t>
        <a:bodyPr/>
        <a:lstStyle/>
        <a:p>
          <a:endParaRPr lang="en-GB"/>
        </a:p>
      </dgm:t>
    </dgm:pt>
    <dgm:pt modelId="{F33C1B65-1926-124D-9E20-36E14D64BBA5}">
      <dgm:prSet phldrT="[Text]"/>
      <dgm:spPr/>
      <dgm:t>
        <a:bodyPr/>
        <a:lstStyle/>
        <a:p>
          <a:r>
            <a:rPr lang="en-GB" dirty="0"/>
            <a:t>Quantity</a:t>
          </a:r>
        </a:p>
      </dgm:t>
    </dgm:pt>
    <dgm:pt modelId="{722A2C15-CB1E-C644-BDE8-635887B86865}" type="parTrans" cxnId="{F4B86026-21ED-3340-80C4-35B4CEE617F5}">
      <dgm:prSet/>
      <dgm:spPr/>
      <dgm:t>
        <a:bodyPr/>
        <a:lstStyle/>
        <a:p>
          <a:endParaRPr lang="en-GB"/>
        </a:p>
      </dgm:t>
    </dgm:pt>
    <dgm:pt modelId="{FA560919-BF45-3B40-93E8-4557BDEB1D1E}" type="sibTrans" cxnId="{F4B86026-21ED-3340-80C4-35B4CEE617F5}">
      <dgm:prSet/>
      <dgm:spPr/>
      <dgm:t>
        <a:bodyPr/>
        <a:lstStyle/>
        <a:p>
          <a:endParaRPr lang="en-GB"/>
        </a:p>
      </dgm:t>
    </dgm:pt>
    <dgm:pt modelId="{B2A14B62-564D-8547-9AE6-4F099B44946E}" type="pres">
      <dgm:prSet presAssocID="{9E91E0F1-2A67-364A-ADC4-3421C13BA8E5}" presName="compositeShape" presStyleCnt="0">
        <dgm:presLayoutVars>
          <dgm:chMax val="7"/>
          <dgm:dir/>
          <dgm:resizeHandles val="exact"/>
        </dgm:presLayoutVars>
      </dgm:prSet>
      <dgm:spPr/>
    </dgm:pt>
    <dgm:pt modelId="{7FA971B4-3118-204C-82B4-14C6EAA4B26A}" type="pres">
      <dgm:prSet presAssocID="{3B720428-85E3-564C-8F07-6FF021BE65DD}" presName="circ1" presStyleLbl="vennNode1" presStyleIdx="0" presStyleCnt="3"/>
      <dgm:spPr/>
      <dgm:t>
        <a:bodyPr/>
        <a:lstStyle/>
        <a:p>
          <a:endParaRPr lang="en-GB"/>
        </a:p>
      </dgm:t>
    </dgm:pt>
    <dgm:pt modelId="{53BFABD6-1F63-214F-8577-5DBD2437D441}" type="pres">
      <dgm:prSet presAssocID="{3B720428-85E3-564C-8F07-6FF021BE65DD}" presName="circ1Tx" presStyleLbl="revTx" presStyleIdx="0" presStyleCnt="0">
        <dgm:presLayoutVars>
          <dgm:chMax val="0"/>
          <dgm:chPref val="0"/>
          <dgm:bulletEnabled val="1"/>
        </dgm:presLayoutVars>
      </dgm:prSet>
      <dgm:spPr/>
      <dgm:t>
        <a:bodyPr/>
        <a:lstStyle/>
        <a:p>
          <a:endParaRPr lang="en-GB"/>
        </a:p>
      </dgm:t>
    </dgm:pt>
    <dgm:pt modelId="{35B0BA53-C94D-0042-8BA0-398FD408DDBD}" type="pres">
      <dgm:prSet presAssocID="{FE35A703-4E91-1C4E-8B8F-39D280E222FD}" presName="circ2" presStyleLbl="vennNode1" presStyleIdx="1" presStyleCnt="3"/>
      <dgm:spPr/>
      <dgm:t>
        <a:bodyPr/>
        <a:lstStyle/>
        <a:p>
          <a:endParaRPr lang="en-GB"/>
        </a:p>
      </dgm:t>
    </dgm:pt>
    <dgm:pt modelId="{A0F39A76-D1AD-CF42-A9D3-3BF7BCD42BC4}" type="pres">
      <dgm:prSet presAssocID="{FE35A703-4E91-1C4E-8B8F-39D280E222FD}" presName="circ2Tx" presStyleLbl="revTx" presStyleIdx="0" presStyleCnt="0">
        <dgm:presLayoutVars>
          <dgm:chMax val="0"/>
          <dgm:chPref val="0"/>
          <dgm:bulletEnabled val="1"/>
        </dgm:presLayoutVars>
      </dgm:prSet>
      <dgm:spPr/>
      <dgm:t>
        <a:bodyPr/>
        <a:lstStyle/>
        <a:p>
          <a:endParaRPr lang="en-GB"/>
        </a:p>
      </dgm:t>
    </dgm:pt>
    <dgm:pt modelId="{E6CA7D90-9880-5748-B108-9BB97DBC0913}" type="pres">
      <dgm:prSet presAssocID="{F33C1B65-1926-124D-9E20-36E14D64BBA5}" presName="circ3" presStyleLbl="vennNode1" presStyleIdx="2" presStyleCnt="3"/>
      <dgm:spPr/>
      <dgm:t>
        <a:bodyPr/>
        <a:lstStyle/>
        <a:p>
          <a:endParaRPr lang="en-GB"/>
        </a:p>
      </dgm:t>
    </dgm:pt>
    <dgm:pt modelId="{5CDD68B5-D706-EF4D-9400-6B697AFD6F16}" type="pres">
      <dgm:prSet presAssocID="{F33C1B65-1926-124D-9E20-36E14D64BBA5}" presName="circ3Tx" presStyleLbl="revTx" presStyleIdx="0" presStyleCnt="0">
        <dgm:presLayoutVars>
          <dgm:chMax val="0"/>
          <dgm:chPref val="0"/>
          <dgm:bulletEnabled val="1"/>
        </dgm:presLayoutVars>
      </dgm:prSet>
      <dgm:spPr/>
      <dgm:t>
        <a:bodyPr/>
        <a:lstStyle/>
        <a:p>
          <a:endParaRPr lang="en-GB"/>
        </a:p>
      </dgm:t>
    </dgm:pt>
  </dgm:ptLst>
  <dgm:cxnLst>
    <dgm:cxn modelId="{92A0349D-347A-DE4A-9A9C-AE2A4916E403}" type="presOf" srcId="{3B720428-85E3-564C-8F07-6FF021BE65DD}" destId="{53BFABD6-1F63-214F-8577-5DBD2437D441}" srcOrd="1" destOrd="0" presId="urn:microsoft.com/office/officeart/2005/8/layout/venn1"/>
    <dgm:cxn modelId="{35162264-909B-6748-9EF0-74DF4287F10A}" type="presOf" srcId="{3B720428-85E3-564C-8F07-6FF021BE65DD}" destId="{7FA971B4-3118-204C-82B4-14C6EAA4B26A}" srcOrd="0" destOrd="0" presId="urn:microsoft.com/office/officeart/2005/8/layout/venn1"/>
    <dgm:cxn modelId="{83D04D52-86F1-5244-95EE-867A96F0B9D6}" srcId="{9E91E0F1-2A67-364A-ADC4-3421C13BA8E5}" destId="{FE35A703-4E91-1C4E-8B8F-39D280E222FD}" srcOrd="1" destOrd="0" parTransId="{D7152C05-5125-9F48-BE33-93673D2DF651}" sibTransId="{5FD231DF-DF2F-6A42-977F-F016BE56ABA3}"/>
    <dgm:cxn modelId="{E5EFCBF6-540D-7E46-9B7E-338A8FC3F5CD}" type="presOf" srcId="{F33C1B65-1926-124D-9E20-36E14D64BBA5}" destId="{5CDD68B5-D706-EF4D-9400-6B697AFD6F16}" srcOrd="1" destOrd="0" presId="urn:microsoft.com/office/officeart/2005/8/layout/venn1"/>
    <dgm:cxn modelId="{21DF6142-426A-8C4C-A760-33CA700841BA}" srcId="{9E91E0F1-2A67-364A-ADC4-3421C13BA8E5}" destId="{3B720428-85E3-564C-8F07-6FF021BE65DD}" srcOrd="0" destOrd="0" parTransId="{AC765377-A0C0-AF4C-BB9D-C43228023ED8}" sibTransId="{4F330819-21D9-3B44-B250-EA49C4A93580}"/>
    <dgm:cxn modelId="{93824932-B318-3A42-840E-E5071E35BD10}" type="presOf" srcId="{FE35A703-4E91-1C4E-8B8F-39D280E222FD}" destId="{A0F39A76-D1AD-CF42-A9D3-3BF7BCD42BC4}" srcOrd="1" destOrd="0" presId="urn:microsoft.com/office/officeart/2005/8/layout/venn1"/>
    <dgm:cxn modelId="{C0CE88B0-A3EA-B846-8208-11B8F8F8DDA3}" type="presOf" srcId="{9E91E0F1-2A67-364A-ADC4-3421C13BA8E5}" destId="{B2A14B62-564D-8547-9AE6-4F099B44946E}" srcOrd="0" destOrd="0" presId="urn:microsoft.com/office/officeart/2005/8/layout/venn1"/>
    <dgm:cxn modelId="{F4B86026-21ED-3340-80C4-35B4CEE617F5}" srcId="{9E91E0F1-2A67-364A-ADC4-3421C13BA8E5}" destId="{F33C1B65-1926-124D-9E20-36E14D64BBA5}" srcOrd="2" destOrd="0" parTransId="{722A2C15-CB1E-C644-BDE8-635887B86865}" sibTransId="{FA560919-BF45-3B40-93E8-4557BDEB1D1E}"/>
    <dgm:cxn modelId="{A32FFBCD-A06B-5049-ADAF-53DE65C526BC}" type="presOf" srcId="{F33C1B65-1926-124D-9E20-36E14D64BBA5}" destId="{E6CA7D90-9880-5748-B108-9BB97DBC0913}" srcOrd="0" destOrd="0" presId="urn:microsoft.com/office/officeart/2005/8/layout/venn1"/>
    <dgm:cxn modelId="{FD38A2E6-AAC9-AB43-B858-CE276BB750BD}" type="presOf" srcId="{FE35A703-4E91-1C4E-8B8F-39D280E222FD}" destId="{35B0BA53-C94D-0042-8BA0-398FD408DDBD}" srcOrd="0" destOrd="0" presId="urn:microsoft.com/office/officeart/2005/8/layout/venn1"/>
    <dgm:cxn modelId="{561F10B4-8F38-ED4E-BCC3-BBDF9CF55D70}" type="presParOf" srcId="{B2A14B62-564D-8547-9AE6-4F099B44946E}" destId="{7FA971B4-3118-204C-82B4-14C6EAA4B26A}" srcOrd="0" destOrd="0" presId="urn:microsoft.com/office/officeart/2005/8/layout/venn1"/>
    <dgm:cxn modelId="{A2FC69CB-4D4E-AD43-ACAF-0AD3E592489B}" type="presParOf" srcId="{B2A14B62-564D-8547-9AE6-4F099B44946E}" destId="{53BFABD6-1F63-214F-8577-5DBD2437D441}" srcOrd="1" destOrd="0" presId="urn:microsoft.com/office/officeart/2005/8/layout/venn1"/>
    <dgm:cxn modelId="{6BE4397C-1C94-AA4B-A22B-84AA403341DA}" type="presParOf" srcId="{B2A14B62-564D-8547-9AE6-4F099B44946E}" destId="{35B0BA53-C94D-0042-8BA0-398FD408DDBD}" srcOrd="2" destOrd="0" presId="urn:microsoft.com/office/officeart/2005/8/layout/venn1"/>
    <dgm:cxn modelId="{C8296334-3878-B547-B27D-AFA4C8416F41}" type="presParOf" srcId="{B2A14B62-564D-8547-9AE6-4F099B44946E}" destId="{A0F39A76-D1AD-CF42-A9D3-3BF7BCD42BC4}" srcOrd="3" destOrd="0" presId="urn:microsoft.com/office/officeart/2005/8/layout/venn1"/>
    <dgm:cxn modelId="{D338FA9C-0269-AE4F-AE23-495474D9F0EA}" type="presParOf" srcId="{B2A14B62-564D-8547-9AE6-4F099B44946E}" destId="{E6CA7D90-9880-5748-B108-9BB97DBC0913}" srcOrd="4" destOrd="0" presId="urn:microsoft.com/office/officeart/2005/8/layout/venn1"/>
    <dgm:cxn modelId="{6CC5A339-0D50-9F4F-9A18-E12E4C7B9502}" type="presParOf" srcId="{B2A14B62-564D-8547-9AE6-4F099B44946E}" destId="{5CDD68B5-D706-EF4D-9400-6B697AFD6F1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CAE15-C396-429C-A341-93AC729E11EC}"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914AFFB-CB9D-4951-8E1F-719C6203AD2D}">
      <dgm:prSet custT="1"/>
      <dgm:spPr/>
      <dgm:t>
        <a:bodyPr/>
        <a:lstStyle/>
        <a:p>
          <a:r>
            <a:rPr lang="en-GB" sz="1800" b="1" dirty="0">
              <a:solidFill>
                <a:srgbClr val="FF0000"/>
              </a:solidFill>
            </a:rPr>
            <a:t>Parks and gardens </a:t>
          </a:r>
          <a:r>
            <a:rPr lang="en-GB" sz="1800" b="1" dirty="0"/>
            <a:t>- </a:t>
          </a:r>
          <a:r>
            <a:rPr lang="en-GB" sz="1800" i="1" dirty="0"/>
            <a:t>presently the town of Melton Mowbray is ahead of standard but will be marginally behind by 2026 and extremely so by 2036.  A new urban park(s) will be needed within this time frame, likely between 2025 – 2030 if the standard is to be maintained by the end of the local plan period.  </a:t>
          </a:r>
          <a:endParaRPr lang="en-US" sz="1800" dirty="0"/>
        </a:p>
      </dgm:t>
    </dgm:pt>
    <dgm:pt modelId="{A5CA62E0-1ECA-4AC0-A061-AA2AA48CD9A3}" type="parTrans" cxnId="{FDF6E661-4053-4FEF-BA49-3A21E61F193A}">
      <dgm:prSet/>
      <dgm:spPr/>
      <dgm:t>
        <a:bodyPr/>
        <a:lstStyle/>
        <a:p>
          <a:endParaRPr lang="en-US"/>
        </a:p>
      </dgm:t>
    </dgm:pt>
    <dgm:pt modelId="{73DAAF87-71A9-4733-9C96-2AEE3DABBA24}" type="sibTrans" cxnId="{FDF6E661-4053-4FEF-BA49-3A21E61F193A}">
      <dgm:prSet/>
      <dgm:spPr/>
      <dgm:t>
        <a:bodyPr/>
        <a:lstStyle/>
        <a:p>
          <a:endParaRPr lang="en-US"/>
        </a:p>
      </dgm:t>
    </dgm:pt>
    <dgm:pt modelId="{21F9C70A-6F03-45FC-8303-64B10771894E}">
      <dgm:prSet custT="1"/>
      <dgm:spPr/>
      <dgm:t>
        <a:bodyPr/>
        <a:lstStyle/>
        <a:p>
          <a:r>
            <a:rPr lang="en-GB" sz="1800" b="1" dirty="0">
              <a:solidFill>
                <a:srgbClr val="FF0000"/>
              </a:solidFill>
            </a:rPr>
            <a:t>Provision for children and young people </a:t>
          </a:r>
          <a:r>
            <a:rPr lang="en-GB" sz="1800" b="1" dirty="0"/>
            <a:t>- </a:t>
          </a:r>
          <a:r>
            <a:rPr lang="en-US" sz="1800" i="1" dirty="0"/>
            <a:t>in all future population scenarios, the town of  Melton Mowbray will still be ahead of standard by 2036.  </a:t>
          </a:r>
          <a:r>
            <a:rPr lang="en-US" sz="1800" b="1" i="1" u="sng" dirty="0"/>
            <a:t>However, care is needed in distribution </a:t>
          </a:r>
          <a:r>
            <a:rPr lang="en-US" sz="1800" i="1" dirty="0"/>
            <a:t>as in new sustainable </a:t>
          </a:r>
          <a:r>
            <a:rPr lang="en-US" sz="1800" i="1" dirty="0" err="1"/>
            <a:t>neighbourhood’s</a:t>
          </a:r>
          <a:r>
            <a:rPr lang="en-US" sz="1800" i="1" dirty="0"/>
            <a:t> local areas of play (LAPs) or locally equipped areas for play (LEAPs) will still be required for younger children in line with the access standards.</a:t>
          </a:r>
          <a:endParaRPr lang="en-US" sz="1800" dirty="0"/>
        </a:p>
      </dgm:t>
    </dgm:pt>
    <dgm:pt modelId="{712D2F67-0EB2-486E-8574-4E2A6F049CCF}" type="parTrans" cxnId="{C6961209-AD93-41DB-99AB-E9EB503442F0}">
      <dgm:prSet/>
      <dgm:spPr/>
      <dgm:t>
        <a:bodyPr/>
        <a:lstStyle/>
        <a:p>
          <a:endParaRPr lang="en-US"/>
        </a:p>
      </dgm:t>
    </dgm:pt>
    <dgm:pt modelId="{20314BA4-6CD5-4724-8CE0-07B15D776CE4}" type="sibTrans" cxnId="{C6961209-AD93-41DB-99AB-E9EB503442F0}">
      <dgm:prSet/>
      <dgm:spPr/>
      <dgm:t>
        <a:bodyPr/>
        <a:lstStyle/>
        <a:p>
          <a:endParaRPr lang="en-US"/>
        </a:p>
      </dgm:t>
    </dgm:pt>
    <dgm:pt modelId="{69A94D28-8CFD-4A51-AAE6-9F4BDE2FBB9D}">
      <dgm:prSet custT="1"/>
      <dgm:spPr/>
      <dgm:t>
        <a:bodyPr/>
        <a:lstStyle/>
        <a:p>
          <a:r>
            <a:rPr lang="en-GB" sz="1800" b="1" dirty="0">
              <a:solidFill>
                <a:srgbClr val="FF0000"/>
              </a:solidFill>
            </a:rPr>
            <a:t>Semi-natural greenspace </a:t>
          </a:r>
          <a:r>
            <a:rPr lang="en-GB" sz="1800" b="1" dirty="0"/>
            <a:t>- </a:t>
          </a:r>
          <a:r>
            <a:rPr lang="en-US" sz="1800" b="1" i="1" dirty="0"/>
            <a:t>t</a:t>
          </a:r>
          <a:r>
            <a:rPr lang="en-US" sz="1800" i="1" dirty="0"/>
            <a:t>here is a deficiency of semi-natural greenspace in the town of Melton Mowbray and to reach the Standard an additional 47.2 hectares will be needed by 2036.</a:t>
          </a:r>
          <a:endParaRPr lang="en-US" sz="1800" dirty="0"/>
        </a:p>
      </dgm:t>
    </dgm:pt>
    <dgm:pt modelId="{BA1943F3-777E-477F-8718-F27C93574679}" type="parTrans" cxnId="{448869AD-C1EF-432A-8C79-BCA7C2E87251}">
      <dgm:prSet/>
      <dgm:spPr/>
      <dgm:t>
        <a:bodyPr/>
        <a:lstStyle/>
        <a:p>
          <a:endParaRPr lang="en-US"/>
        </a:p>
      </dgm:t>
    </dgm:pt>
    <dgm:pt modelId="{DD0794C8-A443-49D4-9BC3-B19EE5C48D6B}" type="sibTrans" cxnId="{448869AD-C1EF-432A-8C79-BCA7C2E87251}">
      <dgm:prSet/>
      <dgm:spPr/>
      <dgm:t>
        <a:bodyPr/>
        <a:lstStyle/>
        <a:p>
          <a:endParaRPr lang="en-US"/>
        </a:p>
      </dgm:t>
    </dgm:pt>
    <dgm:pt modelId="{B2D85E5B-4A83-6345-B22C-8ED91ED0C8E3}" type="pres">
      <dgm:prSet presAssocID="{B9CCAE15-C396-429C-A341-93AC729E11EC}" presName="vert0" presStyleCnt="0">
        <dgm:presLayoutVars>
          <dgm:dir/>
          <dgm:animOne val="branch"/>
          <dgm:animLvl val="lvl"/>
        </dgm:presLayoutVars>
      </dgm:prSet>
      <dgm:spPr/>
      <dgm:t>
        <a:bodyPr/>
        <a:lstStyle/>
        <a:p>
          <a:endParaRPr lang="en-GB"/>
        </a:p>
      </dgm:t>
    </dgm:pt>
    <dgm:pt modelId="{39A56A64-24F7-BE4A-A7A0-FCDB7A07B0C2}" type="pres">
      <dgm:prSet presAssocID="{2914AFFB-CB9D-4951-8E1F-719C6203AD2D}" presName="thickLine" presStyleLbl="alignNode1" presStyleIdx="0" presStyleCnt="3"/>
      <dgm:spPr/>
    </dgm:pt>
    <dgm:pt modelId="{3C508BBA-F4BA-AF42-A70A-F1A54F1DF859}" type="pres">
      <dgm:prSet presAssocID="{2914AFFB-CB9D-4951-8E1F-719C6203AD2D}" presName="horz1" presStyleCnt="0"/>
      <dgm:spPr/>
    </dgm:pt>
    <dgm:pt modelId="{06ECACA0-C9A2-224A-B4CE-8FACB3CE0363}" type="pres">
      <dgm:prSet presAssocID="{2914AFFB-CB9D-4951-8E1F-719C6203AD2D}" presName="tx1" presStyleLbl="revTx" presStyleIdx="0" presStyleCnt="3"/>
      <dgm:spPr/>
      <dgm:t>
        <a:bodyPr/>
        <a:lstStyle/>
        <a:p>
          <a:endParaRPr lang="en-GB"/>
        </a:p>
      </dgm:t>
    </dgm:pt>
    <dgm:pt modelId="{167C07CE-1242-DC4E-BA80-33165D615E8B}" type="pres">
      <dgm:prSet presAssocID="{2914AFFB-CB9D-4951-8E1F-719C6203AD2D}" presName="vert1" presStyleCnt="0"/>
      <dgm:spPr/>
    </dgm:pt>
    <dgm:pt modelId="{245EBF33-1E5C-154B-9246-01971E599DFF}" type="pres">
      <dgm:prSet presAssocID="{21F9C70A-6F03-45FC-8303-64B10771894E}" presName="thickLine" presStyleLbl="alignNode1" presStyleIdx="1" presStyleCnt="3"/>
      <dgm:spPr/>
    </dgm:pt>
    <dgm:pt modelId="{7B10545F-3A1C-CE44-8864-5751E7C01798}" type="pres">
      <dgm:prSet presAssocID="{21F9C70A-6F03-45FC-8303-64B10771894E}" presName="horz1" presStyleCnt="0"/>
      <dgm:spPr/>
    </dgm:pt>
    <dgm:pt modelId="{A6AC0B8D-FF9B-AD44-A280-37B8AC1B7D18}" type="pres">
      <dgm:prSet presAssocID="{21F9C70A-6F03-45FC-8303-64B10771894E}" presName="tx1" presStyleLbl="revTx" presStyleIdx="1" presStyleCnt="3" custScaleY="112127"/>
      <dgm:spPr/>
      <dgm:t>
        <a:bodyPr/>
        <a:lstStyle/>
        <a:p>
          <a:endParaRPr lang="en-GB"/>
        </a:p>
      </dgm:t>
    </dgm:pt>
    <dgm:pt modelId="{F6673210-7FB3-D74A-AFB3-98948FA1D249}" type="pres">
      <dgm:prSet presAssocID="{21F9C70A-6F03-45FC-8303-64B10771894E}" presName="vert1" presStyleCnt="0"/>
      <dgm:spPr/>
    </dgm:pt>
    <dgm:pt modelId="{FA7A0D2C-C713-B442-B434-B1F4801BE169}" type="pres">
      <dgm:prSet presAssocID="{69A94D28-8CFD-4A51-AAE6-9F4BDE2FBB9D}" presName="thickLine" presStyleLbl="alignNode1" presStyleIdx="2" presStyleCnt="3"/>
      <dgm:spPr/>
    </dgm:pt>
    <dgm:pt modelId="{FDF0E601-511C-6E46-A869-E8750F129144}" type="pres">
      <dgm:prSet presAssocID="{69A94D28-8CFD-4A51-AAE6-9F4BDE2FBB9D}" presName="horz1" presStyleCnt="0"/>
      <dgm:spPr/>
    </dgm:pt>
    <dgm:pt modelId="{BE7421FF-E147-DE43-A271-CF0D2F72F9DA}" type="pres">
      <dgm:prSet presAssocID="{69A94D28-8CFD-4A51-AAE6-9F4BDE2FBB9D}" presName="tx1" presStyleLbl="revTx" presStyleIdx="2" presStyleCnt="3"/>
      <dgm:spPr/>
      <dgm:t>
        <a:bodyPr/>
        <a:lstStyle/>
        <a:p>
          <a:endParaRPr lang="en-GB"/>
        </a:p>
      </dgm:t>
    </dgm:pt>
    <dgm:pt modelId="{2A84E842-8492-2840-87BD-B336C2527B17}" type="pres">
      <dgm:prSet presAssocID="{69A94D28-8CFD-4A51-AAE6-9F4BDE2FBB9D}" presName="vert1" presStyleCnt="0"/>
      <dgm:spPr/>
    </dgm:pt>
  </dgm:ptLst>
  <dgm:cxnLst>
    <dgm:cxn modelId="{5EBE177F-49FA-0B46-9000-0679F1ACD517}" type="presOf" srcId="{B9CCAE15-C396-429C-A341-93AC729E11EC}" destId="{B2D85E5B-4A83-6345-B22C-8ED91ED0C8E3}" srcOrd="0" destOrd="0" presId="urn:microsoft.com/office/officeart/2008/layout/LinedList"/>
    <dgm:cxn modelId="{08FFAB4D-6A05-684B-B236-913F299154C4}" type="presOf" srcId="{2914AFFB-CB9D-4951-8E1F-719C6203AD2D}" destId="{06ECACA0-C9A2-224A-B4CE-8FACB3CE0363}" srcOrd="0" destOrd="0" presId="urn:microsoft.com/office/officeart/2008/layout/LinedList"/>
    <dgm:cxn modelId="{448869AD-C1EF-432A-8C79-BCA7C2E87251}" srcId="{B9CCAE15-C396-429C-A341-93AC729E11EC}" destId="{69A94D28-8CFD-4A51-AAE6-9F4BDE2FBB9D}" srcOrd="2" destOrd="0" parTransId="{BA1943F3-777E-477F-8718-F27C93574679}" sibTransId="{DD0794C8-A443-49D4-9BC3-B19EE5C48D6B}"/>
    <dgm:cxn modelId="{FDF6E661-4053-4FEF-BA49-3A21E61F193A}" srcId="{B9CCAE15-C396-429C-A341-93AC729E11EC}" destId="{2914AFFB-CB9D-4951-8E1F-719C6203AD2D}" srcOrd="0" destOrd="0" parTransId="{A5CA62E0-1ECA-4AC0-A061-AA2AA48CD9A3}" sibTransId="{73DAAF87-71A9-4733-9C96-2AEE3DABBA24}"/>
    <dgm:cxn modelId="{C6961209-AD93-41DB-99AB-E9EB503442F0}" srcId="{B9CCAE15-C396-429C-A341-93AC729E11EC}" destId="{21F9C70A-6F03-45FC-8303-64B10771894E}" srcOrd="1" destOrd="0" parTransId="{712D2F67-0EB2-486E-8574-4E2A6F049CCF}" sibTransId="{20314BA4-6CD5-4724-8CE0-07B15D776CE4}"/>
    <dgm:cxn modelId="{D36DD883-52D1-C849-A9F6-C2378CCE3EF6}" type="presOf" srcId="{69A94D28-8CFD-4A51-AAE6-9F4BDE2FBB9D}" destId="{BE7421FF-E147-DE43-A271-CF0D2F72F9DA}" srcOrd="0" destOrd="0" presId="urn:microsoft.com/office/officeart/2008/layout/LinedList"/>
    <dgm:cxn modelId="{E2C70C03-2B5A-3741-8B7A-F023BB91669B}" type="presOf" srcId="{21F9C70A-6F03-45FC-8303-64B10771894E}" destId="{A6AC0B8D-FF9B-AD44-A280-37B8AC1B7D18}" srcOrd="0" destOrd="0" presId="urn:microsoft.com/office/officeart/2008/layout/LinedList"/>
    <dgm:cxn modelId="{20D701C8-22AB-C545-B4EE-61015F90C07A}" type="presParOf" srcId="{B2D85E5B-4A83-6345-B22C-8ED91ED0C8E3}" destId="{39A56A64-24F7-BE4A-A7A0-FCDB7A07B0C2}" srcOrd="0" destOrd="0" presId="urn:microsoft.com/office/officeart/2008/layout/LinedList"/>
    <dgm:cxn modelId="{EA23A110-FFEF-6249-9BA2-88AD4E847C91}" type="presParOf" srcId="{B2D85E5B-4A83-6345-B22C-8ED91ED0C8E3}" destId="{3C508BBA-F4BA-AF42-A70A-F1A54F1DF859}" srcOrd="1" destOrd="0" presId="urn:microsoft.com/office/officeart/2008/layout/LinedList"/>
    <dgm:cxn modelId="{688BBB4A-4E00-B547-B5B2-181F360F9B0C}" type="presParOf" srcId="{3C508BBA-F4BA-AF42-A70A-F1A54F1DF859}" destId="{06ECACA0-C9A2-224A-B4CE-8FACB3CE0363}" srcOrd="0" destOrd="0" presId="urn:microsoft.com/office/officeart/2008/layout/LinedList"/>
    <dgm:cxn modelId="{C43BC3AA-8266-744B-A6E8-B674820234D7}" type="presParOf" srcId="{3C508BBA-F4BA-AF42-A70A-F1A54F1DF859}" destId="{167C07CE-1242-DC4E-BA80-33165D615E8B}" srcOrd="1" destOrd="0" presId="urn:microsoft.com/office/officeart/2008/layout/LinedList"/>
    <dgm:cxn modelId="{9EB29645-F38E-8C4E-8261-499594A7B61D}" type="presParOf" srcId="{B2D85E5B-4A83-6345-B22C-8ED91ED0C8E3}" destId="{245EBF33-1E5C-154B-9246-01971E599DFF}" srcOrd="2" destOrd="0" presId="urn:microsoft.com/office/officeart/2008/layout/LinedList"/>
    <dgm:cxn modelId="{F3A8DB62-B2D4-AC4B-B5EF-C341266163AE}" type="presParOf" srcId="{B2D85E5B-4A83-6345-B22C-8ED91ED0C8E3}" destId="{7B10545F-3A1C-CE44-8864-5751E7C01798}" srcOrd="3" destOrd="0" presId="urn:microsoft.com/office/officeart/2008/layout/LinedList"/>
    <dgm:cxn modelId="{CA90EF4E-51FF-6447-835F-920015C50D0D}" type="presParOf" srcId="{7B10545F-3A1C-CE44-8864-5751E7C01798}" destId="{A6AC0B8D-FF9B-AD44-A280-37B8AC1B7D18}" srcOrd="0" destOrd="0" presId="urn:microsoft.com/office/officeart/2008/layout/LinedList"/>
    <dgm:cxn modelId="{53D706DA-6ACD-4940-AB03-51D2B7B55FA1}" type="presParOf" srcId="{7B10545F-3A1C-CE44-8864-5751E7C01798}" destId="{F6673210-7FB3-D74A-AFB3-98948FA1D249}" srcOrd="1" destOrd="0" presId="urn:microsoft.com/office/officeart/2008/layout/LinedList"/>
    <dgm:cxn modelId="{E85DF393-4E4D-9B44-8334-E8499B8A1CD3}" type="presParOf" srcId="{B2D85E5B-4A83-6345-B22C-8ED91ED0C8E3}" destId="{FA7A0D2C-C713-B442-B434-B1F4801BE169}" srcOrd="4" destOrd="0" presId="urn:microsoft.com/office/officeart/2008/layout/LinedList"/>
    <dgm:cxn modelId="{F63AA012-7B96-E44E-81D5-B0E655E5029E}" type="presParOf" srcId="{B2D85E5B-4A83-6345-B22C-8ED91ED0C8E3}" destId="{FDF0E601-511C-6E46-A869-E8750F129144}" srcOrd="5" destOrd="0" presId="urn:microsoft.com/office/officeart/2008/layout/LinedList"/>
    <dgm:cxn modelId="{6B938590-198F-5047-8344-BF43C6F71405}" type="presParOf" srcId="{FDF0E601-511C-6E46-A869-E8750F129144}" destId="{BE7421FF-E147-DE43-A271-CF0D2F72F9DA}" srcOrd="0" destOrd="0" presId="urn:microsoft.com/office/officeart/2008/layout/LinedList"/>
    <dgm:cxn modelId="{1AD78D04-3F5B-1F4F-98AB-55A5CDD3497B}" type="presParOf" srcId="{FDF0E601-511C-6E46-A869-E8750F129144}" destId="{2A84E842-8492-2840-87BD-B336C2527B17}"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971B4-3118-204C-82B4-14C6EAA4B26A}">
      <dsp:nvSpPr>
        <dsp:cNvPr id="0" name=""/>
        <dsp:cNvSpPr/>
      </dsp:nvSpPr>
      <dsp:spPr>
        <a:xfrm>
          <a:off x="851748" y="305913"/>
          <a:ext cx="2360503" cy="236050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GB" sz="2400" kern="1200" dirty="0"/>
            <a:t>Access(</a:t>
          </a:r>
          <a:r>
            <a:rPr lang="en-GB" sz="2400" kern="1200" dirty="0" err="1"/>
            <a:t>ibility</a:t>
          </a:r>
          <a:r>
            <a:rPr lang="en-GB" sz="2400" kern="1200" dirty="0"/>
            <a:t>)</a:t>
          </a:r>
        </a:p>
      </dsp:txBody>
      <dsp:txXfrm>
        <a:off x="1166482" y="719001"/>
        <a:ext cx="1731035" cy="1062226"/>
      </dsp:txXfrm>
    </dsp:sp>
    <dsp:sp modelId="{35B0BA53-C94D-0042-8BA0-398FD408DDBD}">
      <dsp:nvSpPr>
        <dsp:cNvPr id="0" name=""/>
        <dsp:cNvSpPr/>
      </dsp:nvSpPr>
      <dsp:spPr>
        <a:xfrm>
          <a:off x="1703496" y="1781228"/>
          <a:ext cx="2360503" cy="236050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GB" sz="2400" kern="1200" dirty="0"/>
            <a:t>Quality</a:t>
          </a:r>
        </a:p>
      </dsp:txBody>
      <dsp:txXfrm>
        <a:off x="2425417" y="2391024"/>
        <a:ext cx="1416302" cy="1298276"/>
      </dsp:txXfrm>
    </dsp:sp>
    <dsp:sp modelId="{E6CA7D90-9880-5748-B108-9BB97DBC0913}">
      <dsp:nvSpPr>
        <dsp:cNvPr id="0" name=""/>
        <dsp:cNvSpPr/>
      </dsp:nvSpPr>
      <dsp:spPr>
        <a:xfrm>
          <a:off x="0" y="1781228"/>
          <a:ext cx="2360503" cy="236050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GB" sz="2400" kern="1200" dirty="0"/>
            <a:t>Quantity</a:t>
          </a:r>
        </a:p>
      </dsp:txBody>
      <dsp:txXfrm>
        <a:off x="222280" y="2391024"/>
        <a:ext cx="1416302" cy="1298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56A64-24F7-BE4A-A7A0-FCDB7A07B0C2}">
      <dsp:nvSpPr>
        <dsp:cNvPr id="0" name=""/>
        <dsp:cNvSpPr/>
      </dsp:nvSpPr>
      <dsp:spPr>
        <a:xfrm>
          <a:off x="0" y="546"/>
          <a:ext cx="596063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6ECACA0-C9A2-224A-B4CE-8FACB3CE0363}">
      <dsp:nvSpPr>
        <dsp:cNvPr id="0" name=""/>
        <dsp:cNvSpPr/>
      </dsp:nvSpPr>
      <dsp:spPr>
        <a:xfrm>
          <a:off x="0" y="546"/>
          <a:ext cx="5960632" cy="16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dirty="0">
              <a:solidFill>
                <a:srgbClr val="FF0000"/>
              </a:solidFill>
            </a:rPr>
            <a:t>Parks and gardens </a:t>
          </a:r>
          <a:r>
            <a:rPr lang="en-GB" sz="1800" b="1" kern="1200" dirty="0"/>
            <a:t>- </a:t>
          </a:r>
          <a:r>
            <a:rPr lang="en-GB" sz="1800" i="1" kern="1200" dirty="0"/>
            <a:t>presently the town of Melton Mowbray is ahead of standard but will be marginally behind by 2026 and extremely so by 2036.  A new urban park(s) will be needed within this time frame, likely between 2025 – 2030 if the standard is to be maintained by the end of the local plan period.  </a:t>
          </a:r>
          <a:endParaRPr lang="en-US" sz="1800" kern="1200" dirty="0"/>
        </a:p>
      </dsp:txBody>
      <dsp:txXfrm>
        <a:off x="0" y="546"/>
        <a:ext cx="5960632" cy="1605746"/>
      </dsp:txXfrm>
    </dsp:sp>
    <dsp:sp modelId="{245EBF33-1E5C-154B-9246-01971E599DFF}">
      <dsp:nvSpPr>
        <dsp:cNvPr id="0" name=""/>
        <dsp:cNvSpPr/>
      </dsp:nvSpPr>
      <dsp:spPr>
        <a:xfrm>
          <a:off x="0" y="1606293"/>
          <a:ext cx="5960632"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AC0B8D-FF9B-AD44-A280-37B8AC1B7D18}">
      <dsp:nvSpPr>
        <dsp:cNvPr id="0" name=""/>
        <dsp:cNvSpPr/>
      </dsp:nvSpPr>
      <dsp:spPr>
        <a:xfrm>
          <a:off x="0" y="1606293"/>
          <a:ext cx="5954812" cy="180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dirty="0">
              <a:solidFill>
                <a:srgbClr val="FF0000"/>
              </a:solidFill>
            </a:rPr>
            <a:t>Provision for children and young people </a:t>
          </a:r>
          <a:r>
            <a:rPr lang="en-GB" sz="1800" b="1" kern="1200" dirty="0"/>
            <a:t>- </a:t>
          </a:r>
          <a:r>
            <a:rPr lang="en-US" sz="1800" i="1" kern="1200" dirty="0"/>
            <a:t>in all future population scenarios, the town of  Melton Mowbray will still be ahead of standard by 2036.  </a:t>
          </a:r>
          <a:r>
            <a:rPr lang="en-US" sz="1800" b="1" i="1" u="sng" kern="1200" dirty="0"/>
            <a:t>However, care is needed in distribution </a:t>
          </a:r>
          <a:r>
            <a:rPr lang="en-US" sz="1800" i="1" kern="1200" dirty="0"/>
            <a:t>as in new sustainable </a:t>
          </a:r>
          <a:r>
            <a:rPr lang="en-US" sz="1800" i="1" kern="1200" dirty="0" err="1"/>
            <a:t>neighbourhood’s</a:t>
          </a:r>
          <a:r>
            <a:rPr lang="en-US" sz="1800" i="1" kern="1200" dirty="0"/>
            <a:t> local areas of play (LAPs) or locally equipped areas for play (LEAPs) will still be required for younger children in line with the access standards.</a:t>
          </a:r>
          <a:endParaRPr lang="en-US" sz="1800" kern="1200" dirty="0"/>
        </a:p>
      </dsp:txBody>
      <dsp:txXfrm>
        <a:off x="0" y="1606293"/>
        <a:ext cx="5954812" cy="1800475"/>
      </dsp:txXfrm>
    </dsp:sp>
    <dsp:sp modelId="{FA7A0D2C-C713-B442-B434-B1F4801BE169}">
      <dsp:nvSpPr>
        <dsp:cNvPr id="0" name=""/>
        <dsp:cNvSpPr/>
      </dsp:nvSpPr>
      <dsp:spPr>
        <a:xfrm>
          <a:off x="0" y="3406768"/>
          <a:ext cx="5960632"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7421FF-E147-DE43-A271-CF0D2F72F9DA}">
      <dsp:nvSpPr>
        <dsp:cNvPr id="0" name=""/>
        <dsp:cNvSpPr/>
      </dsp:nvSpPr>
      <dsp:spPr>
        <a:xfrm>
          <a:off x="0" y="3406768"/>
          <a:ext cx="5960632" cy="160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dirty="0">
              <a:solidFill>
                <a:srgbClr val="FF0000"/>
              </a:solidFill>
            </a:rPr>
            <a:t>Semi-natural greenspace </a:t>
          </a:r>
          <a:r>
            <a:rPr lang="en-GB" sz="1800" b="1" kern="1200" dirty="0"/>
            <a:t>- </a:t>
          </a:r>
          <a:r>
            <a:rPr lang="en-US" sz="1800" b="1" i="1" kern="1200" dirty="0"/>
            <a:t>t</a:t>
          </a:r>
          <a:r>
            <a:rPr lang="en-US" sz="1800" i="1" kern="1200" dirty="0"/>
            <a:t>here is a deficiency of semi-natural greenspace in the town of Melton Mowbray and to reach the Standard an additional 47.2 hectares will be needed by 2036.</a:t>
          </a:r>
          <a:endParaRPr lang="en-US" sz="1800" kern="1200" dirty="0"/>
        </a:p>
      </dsp:txBody>
      <dsp:txXfrm>
        <a:off x="0" y="3406768"/>
        <a:ext cx="5960632" cy="160574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7B0E4-B9BD-D241-BC20-BDE96A7DD17E}" type="datetimeFigureOut">
              <a:rPr lang="en-US" smtClean="0"/>
              <a:t>8/26/2020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62D3A-DBAB-CB45-B213-01339A64055B}" type="slidenum">
              <a:rPr lang="en-US" smtClean="0"/>
              <a:t>‹#›</a:t>
            </a:fld>
            <a:endParaRPr lang="en-US"/>
          </a:p>
        </p:txBody>
      </p:sp>
    </p:spTree>
    <p:extLst>
      <p:ext uri="{BB962C8B-B14F-4D97-AF65-F5344CB8AC3E}">
        <p14:creationId xmlns:p14="http://schemas.microsoft.com/office/powerpoint/2010/main" val="4171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1</a:t>
            </a:fld>
            <a:endParaRPr lang="en-US"/>
          </a:p>
        </p:txBody>
      </p:sp>
    </p:spTree>
    <p:extLst>
      <p:ext uri="{BB962C8B-B14F-4D97-AF65-F5344CB8AC3E}">
        <p14:creationId xmlns:p14="http://schemas.microsoft.com/office/powerpoint/2010/main" val="354327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2</a:t>
            </a:fld>
            <a:endParaRPr lang="en-US"/>
          </a:p>
        </p:txBody>
      </p:sp>
    </p:spTree>
    <p:extLst>
      <p:ext uri="{BB962C8B-B14F-4D97-AF65-F5344CB8AC3E}">
        <p14:creationId xmlns:p14="http://schemas.microsoft.com/office/powerpoint/2010/main" val="265462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3</a:t>
            </a:fld>
            <a:endParaRPr lang="en-US"/>
          </a:p>
        </p:txBody>
      </p:sp>
    </p:spTree>
    <p:extLst>
      <p:ext uri="{BB962C8B-B14F-4D97-AF65-F5344CB8AC3E}">
        <p14:creationId xmlns:p14="http://schemas.microsoft.com/office/powerpoint/2010/main" val="157666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4</a:t>
            </a:fld>
            <a:endParaRPr lang="en-US"/>
          </a:p>
        </p:txBody>
      </p:sp>
    </p:spTree>
    <p:extLst>
      <p:ext uri="{BB962C8B-B14F-4D97-AF65-F5344CB8AC3E}">
        <p14:creationId xmlns:p14="http://schemas.microsoft.com/office/powerpoint/2010/main" val="104297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6</a:t>
            </a:fld>
            <a:endParaRPr lang="en-US"/>
          </a:p>
        </p:txBody>
      </p:sp>
    </p:spTree>
    <p:extLst>
      <p:ext uri="{BB962C8B-B14F-4D97-AF65-F5344CB8AC3E}">
        <p14:creationId xmlns:p14="http://schemas.microsoft.com/office/powerpoint/2010/main" val="291714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10</a:t>
            </a:fld>
            <a:endParaRPr lang="en-US"/>
          </a:p>
        </p:txBody>
      </p:sp>
    </p:spTree>
    <p:extLst>
      <p:ext uri="{BB962C8B-B14F-4D97-AF65-F5344CB8AC3E}">
        <p14:creationId xmlns:p14="http://schemas.microsoft.com/office/powerpoint/2010/main" val="80458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14</a:t>
            </a:fld>
            <a:endParaRPr lang="en-US"/>
          </a:p>
        </p:txBody>
      </p:sp>
    </p:spTree>
    <p:extLst>
      <p:ext uri="{BB962C8B-B14F-4D97-AF65-F5344CB8AC3E}">
        <p14:creationId xmlns:p14="http://schemas.microsoft.com/office/powerpoint/2010/main" val="368044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2D3A-DBAB-CB45-B213-01339A64055B}" type="slidenum">
              <a:rPr lang="en-US" smtClean="0"/>
              <a:t>16</a:t>
            </a:fld>
            <a:endParaRPr lang="en-US"/>
          </a:p>
        </p:txBody>
      </p:sp>
    </p:spTree>
    <p:extLst>
      <p:ext uri="{BB962C8B-B14F-4D97-AF65-F5344CB8AC3E}">
        <p14:creationId xmlns:p14="http://schemas.microsoft.com/office/powerpoint/2010/main" val="107985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D2AB8-07A8-E04B-B5C4-14D4FA8032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2A08C498-9119-2941-8705-93DFBC761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9B539160-136E-AE47-92F9-97C6E1508116}"/>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5" name="Footer Placeholder 4">
            <a:extLst>
              <a:ext uri="{FF2B5EF4-FFF2-40B4-BE49-F238E27FC236}">
                <a16:creationId xmlns:a16="http://schemas.microsoft.com/office/drawing/2014/main" xmlns="" id="{8F963DED-C9E9-5140-ADC4-E9F565924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E6EC0E-80F3-4E49-AD43-602C393F0D58}"/>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220955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9E8F9-A631-284A-8985-7D8D1755AA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6A2D2B0E-A9F0-5649-AD0E-B70C175749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12E40C02-C09D-0548-B4B6-AE3E16021F74}"/>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5" name="Footer Placeholder 4">
            <a:extLst>
              <a:ext uri="{FF2B5EF4-FFF2-40B4-BE49-F238E27FC236}">
                <a16:creationId xmlns:a16="http://schemas.microsoft.com/office/drawing/2014/main" xmlns="" id="{F633ED23-62E5-3D47-8721-430BC779E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2F3858-5ED5-8C4E-9362-65CFE9915CDA}"/>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211771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D370BD3-44D1-FC40-9609-381092E32F8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F554C01F-7096-0E47-894F-04750D9FCE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7BF2972-A714-7345-A991-900C786D288F}"/>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5" name="Footer Placeholder 4">
            <a:extLst>
              <a:ext uri="{FF2B5EF4-FFF2-40B4-BE49-F238E27FC236}">
                <a16:creationId xmlns:a16="http://schemas.microsoft.com/office/drawing/2014/main" xmlns="" id="{690F6948-0C2F-8845-96EC-408153E53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D06883-C954-7742-A4A4-C156BEB62AEE}"/>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1488805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4224F-42C4-A349-A8A4-69EC4EBB0E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36F8EDD5-DB2E-324E-A0C9-5A5DCD1445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C38FF41-73CF-6F42-98BA-D94613450216}"/>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5" name="Footer Placeholder 4">
            <a:extLst>
              <a:ext uri="{FF2B5EF4-FFF2-40B4-BE49-F238E27FC236}">
                <a16:creationId xmlns:a16="http://schemas.microsoft.com/office/drawing/2014/main" xmlns="" id="{D4E6D220-2B5D-1841-B7D9-ADEAFB85E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6945D3-1B57-E242-BD25-806BFF236879}"/>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102447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EF44D-D036-B245-98E6-880F8A913A7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54D6C2C7-E48D-FC4F-B219-F651C3A74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C121A175-64C0-934D-9A39-D41BBC600102}"/>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5" name="Footer Placeholder 4">
            <a:extLst>
              <a:ext uri="{FF2B5EF4-FFF2-40B4-BE49-F238E27FC236}">
                <a16:creationId xmlns:a16="http://schemas.microsoft.com/office/drawing/2014/main" xmlns="" id="{80ED6258-3A4E-5543-BCDB-DBCE8D983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7086AB-2AA7-C447-B8C0-7F2A53421C1C}"/>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247714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4DB64D-7316-904A-811C-4162E8A306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128CCA4D-B6AB-E94E-BD85-5D78A26651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25EC4441-1792-EF48-A106-E4422BA3372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14150D5A-8793-6640-9915-04C3C8817477}"/>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6" name="Footer Placeholder 5">
            <a:extLst>
              <a:ext uri="{FF2B5EF4-FFF2-40B4-BE49-F238E27FC236}">
                <a16:creationId xmlns:a16="http://schemas.microsoft.com/office/drawing/2014/main" xmlns="" id="{55FB5FA3-1174-1C4A-BA79-056E9C69C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357E79-720B-0649-9915-B71F97E6F880}"/>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362661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EF5BA-CF30-F74C-9ECA-EAA434CE059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28205F6A-559E-074E-856E-6EF12B202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0A569659-695A-7F45-82B2-755390FA6B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CE958C32-313A-744C-864F-9610A9BF1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6D36C0A2-9950-E547-9D8B-61D3E59E17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2125F7FC-A838-BF43-93FA-82025BD40E33}"/>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8" name="Footer Placeholder 7">
            <a:extLst>
              <a:ext uri="{FF2B5EF4-FFF2-40B4-BE49-F238E27FC236}">
                <a16:creationId xmlns:a16="http://schemas.microsoft.com/office/drawing/2014/main" xmlns="" id="{3895EA58-52AF-4B4A-A770-712EC0A5EA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78B281-7E8A-DA4A-AF4C-1106501793FD}"/>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2646518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CC13C-F392-264B-A4F2-572AFDAA2E5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4E70E6C1-F36A-FC43-A33F-0F95421371AC}"/>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4" name="Footer Placeholder 3">
            <a:extLst>
              <a:ext uri="{FF2B5EF4-FFF2-40B4-BE49-F238E27FC236}">
                <a16:creationId xmlns:a16="http://schemas.microsoft.com/office/drawing/2014/main" xmlns="" id="{EC25F478-F993-0F45-8938-497F17A20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46009C7-2E51-E04B-8820-998867A315A1}"/>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177950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7763BAF-A97B-C343-86BA-B191CA761123}"/>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3" name="Footer Placeholder 2">
            <a:extLst>
              <a:ext uri="{FF2B5EF4-FFF2-40B4-BE49-F238E27FC236}">
                <a16:creationId xmlns:a16="http://schemas.microsoft.com/office/drawing/2014/main" xmlns="" id="{E9278FDE-7D62-514C-B073-BF41D3287A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7C4D16-410F-ED46-A19D-11C8F7A55111}"/>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101380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10FD30-CF5A-E94C-BF02-757A7733AD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60596066-B279-8E4D-A8F5-85C713025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2F563193-124E-C04F-94C5-4982BA458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5B6E488F-460C-C748-90F5-2B3F8E7D35B7}"/>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6" name="Footer Placeholder 5">
            <a:extLst>
              <a:ext uri="{FF2B5EF4-FFF2-40B4-BE49-F238E27FC236}">
                <a16:creationId xmlns:a16="http://schemas.microsoft.com/office/drawing/2014/main" xmlns="" id="{6B046A78-1F83-8E4E-94AC-7C5BEF59C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01EEBA-863C-1744-98BA-10A0F94506AF}"/>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271995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30D4F-3544-BB45-809C-94E3DC0841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642AC877-FBB3-1143-8C68-207C6E3FF1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4AA4CF-092F-4A41-8055-07EF0D8B5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2E60C162-6994-9D41-A276-CBCA47CB777B}"/>
              </a:ext>
            </a:extLst>
          </p:cNvPr>
          <p:cNvSpPr>
            <a:spLocks noGrp="1"/>
          </p:cNvSpPr>
          <p:nvPr>
            <p:ph type="dt" sz="half" idx="10"/>
          </p:nvPr>
        </p:nvSpPr>
        <p:spPr/>
        <p:txBody>
          <a:bodyPr/>
          <a:lstStyle/>
          <a:p>
            <a:fld id="{E239590B-498B-AA4E-B0EC-107C6E4B264A}" type="datetimeFigureOut">
              <a:rPr lang="en-US" smtClean="0"/>
              <a:t>8/26/2020</a:t>
            </a:fld>
            <a:endParaRPr lang="en-US"/>
          </a:p>
        </p:txBody>
      </p:sp>
      <p:sp>
        <p:nvSpPr>
          <p:cNvPr id="6" name="Footer Placeholder 5">
            <a:extLst>
              <a:ext uri="{FF2B5EF4-FFF2-40B4-BE49-F238E27FC236}">
                <a16:creationId xmlns:a16="http://schemas.microsoft.com/office/drawing/2014/main" xmlns="" id="{017402CB-22F8-AB41-9B9C-9A1E3A972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427B7A-E66C-364B-A366-591160ECAF83}"/>
              </a:ext>
            </a:extLst>
          </p:cNvPr>
          <p:cNvSpPr>
            <a:spLocks noGrp="1"/>
          </p:cNvSpPr>
          <p:nvPr>
            <p:ph type="sldNum" sz="quarter" idx="12"/>
          </p:nvPr>
        </p:nvSpPr>
        <p:spPr/>
        <p:txBody>
          <a:bodyPr/>
          <a:lstStyle/>
          <a:p>
            <a:fld id="{83690651-CA2C-3E46-AEDD-61B7CED68A3C}" type="slidenum">
              <a:rPr lang="en-US" smtClean="0"/>
              <a:t>‹#›</a:t>
            </a:fld>
            <a:endParaRPr lang="en-US"/>
          </a:p>
        </p:txBody>
      </p:sp>
    </p:spTree>
    <p:extLst>
      <p:ext uri="{BB962C8B-B14F-4D97-AF65-F5344CB8AC3E}">
        <p14:creationId xmlns:p14="http://schemas.microsoft.com/office/powerpoint/2010/main" val="3172720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9A3B9C-6852-9646-8884-A320AF774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35A3639E-D072-3442-8064-8751B19C60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8AAEDB1C-AD76-7D45-B106-C6015996D8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9590B-498B-AA4E-B0EC-107C6E4B264A}" type="datetimeFigureOut">
              <a:rPr lang="en-US" smtClean="0"/>
              <a:t>8/26/2020</a:t>
            </a:fld>
            <a:endParaRPr lang="en-US"/>
          </a:p>
        </p:txBody>
      </p:sp>
      <p:sp>
        <p:nvSpPr>
          <p:cNvPr id="5" name="Footer Placeholder 4">
            <a:extLst>
              <a:ext uri="{FF2B5EF4-FFF2-40B4-BE49-F238E27FC236}">
                <a16:creationId xmlns:a16="http://schemas.microsoft.com/office/drawing/2014/main" xmlns="" id="{34C3565E-F886-554E-960F-02EE6407A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D9AFAE2-6710-1349-9234-3C04B9978B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90651-CA2C-3E46-AEDD-61B7CED68A3C}" type="slidenum">
              <a:rPr lang="en-US" smtClean="0"/>
              <a:t>‹#›</a:t>
            </a:fld>
            <a:endParaRPr lang="en-US"/>
          </a:p>
        </p:txBody>
      </p:sp>
    </p:spTree>
    <p:extLst>
      <p:ext uri="{BB962C8B-B14F-4D97-AF65-F5344CB8AC3E}">
        <p14:creationId xmlns:p14="http://schemas.microsoft.com/office/powerpoint/2010/main" val="193535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sv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2.xml"/><Relationship Id="rId11" Type="http://schemas.openxmlformats.org/officeDocument/2006/relationships/image" Target="../media/image8.png"/><Relationship Id="rId5" Type="http://schemas.openxmlformats.org/officeDocument/2006/relationships/image" Target="../media/image18.svg"/><Relationship Id="rId10" Type="http://schemas.microsoft.com/office/2007/relationships/diagramDrawing" Target="../diagrams/drawing2.xml"/><Relationship Id="rId4" Type="http://schemas.openxmlformats.org/officeDocument/2006/relationships/image" Target="../media/image17.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12"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jpeg"/><Relationship Id="rId11" Type="http://schemas.openxmlformats.org/officeDocument/2006/relationships/image" Target="../media/image29.sv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1.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33.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applewebdata://F66DC2CC-234A-449F-9772-ABC9D0CEA81A/#_ftnref2" TargetMode="External"/><Relationship Id="rId5" Type="http://schemas.openxmlformats.org/officeDocument/2006/relationships/hyperlink" Target="applewebdata://F66DC2CC-234A-449F-9772-ABC9D0CEA81A/#_ftnref1"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CA57513D-822C-4FE7-A978-1529AA80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71120D9-3081-914D-9F21-5D71530BA228}"/>
              </a:ext>
            </a:extLst>
          </p:cNvPr>
          <p:cNvSpPr>
            <a:spLocks noGrp="1"/>
          </p:cNvSpPr>
          <p:nvPr>
            <p:ph type="ctrTitle"/>
          </p:nvPr>
        </p:nvSpPr>
        <p:spPr>
          <a:xfrm>
            <a:off x="359173" y="1144769"/>
            <a:ext cx="3340962" cy="2896432"/>
          </a:xfrm>
        </p:spPr>
        <p:txBody>
          <a:bodyPr anchor="b">
            <a:normAutofit/>
          </a:bodyPr>
          <a:lstStyle/>
          <a:p>
            <a:pPr algn="l"/>
            <a:r>
              <a:rPr lang="en-US" sz="4000" dirty="0"/>
              <a:t>Melton Open Space Strategy 2020</a:t>
            </a:r>
          </a:p>
        </p:txBody>
      </p:sp>
      <p:sp>
        <p:nvSpPr>
          <p:cNvPr id="3" name="Subtitle 2">
            <a:extLst>
              <a:ext uri="{FF2B5EF4-FFF2-40B4-BE49-F238E27FC236}">
                <a16:creationId xmlns:a16="http://schemas.microsoft.com/office/drawing/2014/main" xmlns="" id="{ED5DB786-FA4D-E74F-9DF3-BB9A176280BF}"/>
              </a:ext>
            </a:extLst>
          </p:cNvPr>
          <p:cNvSpPr>
            <a:spLocks noGrp="1"/>
          </p:cNvSpPr>
          <p:nvPr>
            <p:ph type="subTitle" idx="1"/>
          </p:nvPr>
        </p:nvSpPr>
        <p:spPr>
          <a:xfrm>
            <a:off x="579814" y="4403176"/>
            <a:ext cx="3120320" cy="1618000"/>
          </a:xfrm>
        </p:spPr>
        <p:txBody>
          <a:bodyPr>
            <a:normAutofit/>
          </a:bodyPr>
          <a:lstStyle/>
          <a:p>
            <a:pPr algn="l"/>
            <a:r>
              <a:rPr lang="en-US" sz="2100" dirty="0"/>
              <a:t>Consultation presentation</a:t>
            </a:r>
          </a:p>
          <a:p>
            <a:pPr algn="l"/>
            <a:endParaRPr lang="en-US" sz="2100" dirty="0"/>
          </a:p>
          <a:p>
            <a:pPr algn="l"/>
            <a:r>
              <a:rPr lang="en-US" sz="1500" i="1" dirty="0"/>
              <a:t>Please also refer to the consultation draft strategy document for more detailed information.</a:t>
            </a:r>
          </a:p>
        </p:txBody>
      </p:sp>
      <p:sp>
        <p:nvSpPr>
          <p:cNvPr id="37" name="Rectangle 36">
            <a:extLst>
              <a:ext uri="{FF2B5EF4-FFF2-40B4-BE49-F238E27FC236}">
                <a16:creationId xmlns:a16="http://schemas.microsoft.com/office/drawing/2014/main" xmlns="" id="{114A821F-8663-46BA-8CC0-D4C44F639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outdoor, tree, sky, street&#10;&#10;Description automatically generated">
            <a:extLst>
              <a:ext uri="{FF2B5EF4-FFF2-40B4-BE49-F238E27FC236}">
                <a16:creationId xmlns:a16="http://schemas.microsoft.com/office/drawing/2014/main" xmlns="" id="{3AA0C43C-F19E-934F-8142-A7123FEBD12F}"/>
              </a:ext>
            </a:extLst>
          </p:cNvPr>
          <p:cNvPicPr/>
          <p:nvPr/>
        </p:nvPicPr>
        <p:blipFill rotWithShape="1">
          <a:blip r:embed="rId5" cstate="screen">
            <a:extLst>
              <a:ext uri="{28A0092B-C50C-407E-A947-70E740481C1C}">
                <a14:useLocalDpi xmlns:a14="http://schemas.microsoft.com/office/drawing/2010/main"/>
              </a:ext>
            </a:extLst>
          </a:blip>
          <a:srcRect b="-3"/>
          <a:stretch/>
        </p:blipFill>
        <p:spPr bwMode="auto">
          <a:xfrm rot="5400000">
            <a:off x="4279662" y="-82582"/>
            <a:ext cx="4136066" cy="4301214"/>
          </a:xfrm>
          <a:prstGeom prst="rect">
            <a:avLst/>
          </a:prstGeom>
          <a:noFill/>
        </p:spPr>
      </p:pic>
      <p:pic>
        <p:nvPicPr>
          <p:cNvPr id="16" name="Picture 15" descr="A path with trees on the side of a road&#10;&#10;Description automatically generated">
            <a:extLst>
              <a:ext uri="{FF2B5EF4-FFF2-40B4-BE49-F238E27FC236}">
                <a16:creationId xmlns:a16="http://schemas.microsoft.com/office/drawing/2014/main" xmlns="" id="{156CCE1E-DD57-DA45-9C24-A3F433D69131}"/>
              </a:ext>
            </a:extLst>
          </p:cNvPr>
          <p:cNvPicPr/>
          <p:nvPr/>
        </p:nvPicPr>
        <p:blipFill rotWithShape="1">
          <a:blip r:embed="rId6" cstate="screen">
            <a:extLst>
              <a:ext uri="{28A0092B-C50C-407E-A947-70E740481C1C}">
                <a14:useLocalDpi xmlns:a14="http://schemas.microsoft.com/office/drawing/2010/main"/>
              </a:ext>
            </a:extLst>
          </a:blip>
          <a:srcRect b="-4"/>
          <a:stretch/>
        </p:blipFill>
        <p:spPr bwMode="auto">
          <a:xfrm>
            <a:off x="8606609" y="8"/>
            <a:ext cx="3585399" cy="3207119"/>
          </a:xfrm>
          <a:prstGeom prst="rect">
            <a:avLst/>
          </a:prstGeom>
          <a:noFill/>
        </p:spPr>
      </p:pic>
      <p:sp>
        <p:nvSpPr>
          <p:cNvPr id="39" name="Rectangle 38">
            <a:extLst>
              <a:ext uri="{FF2B5EF4-FFF2-40B4-BE49-F238E27FC236}">
                <a16:creationId xmlns:a16="http://schemas.microsoft.com/office/drawing/2014/main" xmlns="" id="{67EF550F-47CE-4FB2-9DAC-12AD835C8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9172" y="4177748"/>
            <a:ext cx="332539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outdoor, tree, building, ground&#10;&#10;Description automatically generated">
            <a:extLst>
              <a:ext uri="{FF2B5EF4-FFF2-40B4-BE49-F238E27FC236}">
                <a16:creationId xmlns:a16="http://schemas.microsoft.com/office/drawing/2014/main" xmlns="" id="{081C96C5-DF80-BB43-B1D9-A19153CCA3D7}"/>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4197088" y="4233471"/>
            <a:ext cx="4301214" cy="2624537"/>
          </a:xfrm>
          <a:prstGeom prst="rect">
            <a:avLst/>
          </a:prstGeom>
          <a:noFill/>
        </p:spPr>
      </p:pic>
      <p:pic>
        <p:nvPicPr>
          <p:cNvPr id="4" name="Picture 3" descr="A path with grass in front of a tree&#10;&#10;Description automatically generated">
            <a:extLst>
              <a:ext uri="{FF2B5EF4-FFF2-40B4-BE49-F238E27FC236}">
                <a16:creationId xmlns:a16="http://schemas.microsoft.com/office/drawing/2014/main" xmlns="" id="{52BB4264-48EA-3A4E-AFC3-4EBB55EB24DD}"/>
              </a:ext>
            </a:extLst>
          </p:cNvPr>
          <p:cNvPicPr/>
          <p:nvPr/>
        </p:nvPicPr>
        <p:blipFill rotWithShape="1">
          <a:blip r:embed="rId8" cstate="screen">
            <a:extLst>
              <a:ext uri="{28A0092B-C50C-407E-A947-70E740481C1C}">
                <a14:useLocalDpi xmlns:a14="http://schemas.microsoft.com/office/drawing/2010/main"/>
              </a:ext>
            </a:extLst>
          </a:blip>
          <a:srcRect b="-2"/>
          <a:stretch/>
        </p:blipFill>
        <p:spPr bwMode="auto">
          <a:xfrm>
            <a:off x="8606609" y="3310128"/>
            <a:ext cx="3585399" cy="3547872"/>
          </a:xfrm>
          <a:prstGeom prst="rect">
            <a:avLst/>
          </a:prstGeom>
        </p:spPr>
      </p:pic>
      <p:pic>
        <p:nvPicPr>
          <p:cNvPr id="20" name="Picture 19" descr="C:\Users\ncld4\AppData\Local\Microsoft\Windows\INetCache\Content.MSO\509C6CF7.tmp">
            <a:extLst>
              <a:ext uri="{FF2B5EF4-FFF2-40B4-BE49-F238E27FC236}">
                <a16:creationId xmlns:a16="http://schemas.microsoft.com/office/drawing/2014/main" xmlns="" id="{B9AC2214-4C99-464D-898E-4E634FCDB768}"/>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9165" y="969411"/>
            <a:ext cx="1127890" cy="600771"/>
          </a:xfrm>
          <a:prstGeom prst="rect">
            <a:avLst/>
          </a:prstGeom>
          <a:noFill/>
          <a:ln>
            <a:noFill/>
          </a:ln>
        </p:spPr>
      </p:pic>
      <p:pic>
        <p:nvPicPr>
          <p:cNvPr id="22" name="Picture 21" descr="A close up of a sign&#10;&#10;Description automatically generated">
            <a:extLst>
              <a:ext uri="{FF2B5EF4-FFF2-40B4-BE49-F238E27FC236}">
                <a16:creationId xmlns:a16="http://schemas.microsoft.com/office/drawing/2014/main" xmlns="" id="{6CD0D735-50B5-B54A-81AE-3B536343D603}"/>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67285" y="1043490"/>
            <a:ext cx="416723" cy="526692"/>
          </a:xfrm>
          <a:prstGeom prst="rect">
            <a:avLst/>
          </a:prstGeom>
          <a:solidFill>
            <a:srgbClr val="FFFFFF"/>
          </a:solidFill>
          <a:ln>
            <a:noFill/>
          </a:ln>
        </p:spPr>
      </p:pic>
      <p:pic>
        <p:nvPicPr>
          <p:cNvPr id="6" name="Graphic 5" descr="Chat RTL">
            <a:extLst>
              <a:ext uri="{FF2B5EF4-FFF2-40B4-BE49-F238E27FC236}">
                <a16:creationId xmlns:a16="http://schemas.microsoft.com/office/drawing/2014/main" xmlns="" id="{20806D12-C471-204C-9963-AED357B6E7D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23407" y="5185970"/>
            <a:ext cx="471515" cy="471515"/>
          </a:xfrm>
          <a:prstGeom prst="rect">
            <a:avLst/>
          </a:prstGeom>
        </p:spPr>
      </p:pic>
      <p:pic>
        <p:nvPicPr>
          <p:cNvPr id="5" name="Audio 4">
            <a:hlinkClick r:id="" action="ppaction://media"/>
            <a:extLst>
              <a:ext uri="{FF2B5EF4-FFF2-40B4-BE49-F238E27FC236}">
                <a16:creationId xmlns:a16="http://schemas.microsoft.com/office/drawing/2014/main" xmlns="" id="{0355A009-7D85-D74F-84B4-29F95E16767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35311326"/>
      </p:ext>
    </p:extLst>
  </p:cSld>
  <p:clrMapOvr>
    <a:masterClrMapping/>
  </p:clrMapOvr>
  <mc:AlternateContent xmlns:mc="http://schemas.openxmlformats.org/markup-compatibility/2006" xmlns:p14="http://schemas.microsoft.com/office/powerpoint/2010/main">
    <mc:Choice Requires="p14">
      <p:transition spd="slow" p14:dur="2000" advTm="25236"/>
    </mc:Choice>
    <mc:Fallback xmlns="">
      <p:transition spd="slow" advTm="2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a:extLst>
              <a:ext uri="{FF2B5EF4-FFF2-40B4-BE49-F238E27FC236}">
                <a16:creationId xmlns:a16="http://schemas.microsoft.com/office/drawing/2014/main" xmlns="" id="{B2698CF6-D7FB-794D-8934-57C096E00DBF}"/>
              </a:ext>
            </a:extLst>
          </p:cNvPr>
          <p:cNvSpPr>
            <a:spLocks noGrp="1"/>
          </p:cNvSpPr>
          <p:nvPr>
            <p:ph type="title"/>
          </p:nvPr>
        </p:nvSpPr>
        <p:spPr>
          <a:xfrm>
            <a:off x="838200" y="365125"/>
            <a:ext cx="3466617" cy="1325563"/>
          </a:xfrm>
        </p:spPr>
        <p:txBody>
          <a:bodyPr>
            <a:normAutofit fontScale="90000"/>
          </a:bodyPr>
          <a:lstStyle/>
          <a:p>
            <a:r>
              <a:rPr lang="en-US" sz="3200" dirty="0"/>
              <a:t>Quantity headlines from the town of Melton Mowbray No. 1</a:t>
            </a:r>
          </a:p>
        </p:txBody>
      </p:sp>
      <p:sp>
        <p:nvSpPr>
          <p:cNvPr id="26" name="Freeform: Shape 25">
            <a:extLst>
              <a:ext uri="{FF2B5EF4-FFF2-40B4-BE49-F238E27FC236}">
                <a16:creationId xmlns:a16="http://schemas.microsoft.com/office/drawing/2014/main" xmlns=""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Content Placeholder 9">
            <a:extLst>
              <a:ext uri="{FF2B5EF4-FFF2-40B4-BE49-F238E27FC236}">
                <a16:creationId xmlns:a16="http://schemas.microsoft.com/office/drawing/2014/main" xmlns="" id="{562058E7-CB71-4141-9932-C8CC8DA5380C}"/>
              </a:ext>
            </a:extLst>
          </p:cNvPr>
          <p:cNvSpPr>
            <a:spLocks noGrp="1"/>
          </p:cNvSpPr>
          <p:nvPr>
            <p:ph idx="1"/>
          </p:nvPr>
        </p:nvSpPr>
        <p:spPr>
          <a:xfrm>
            <a:off x="838200" y="1825625"/>
            <a:ext cx="5393361" cy="4351338"/>
          </a:xfrm>
        </p:spPr>
        <p:txBody>
          <a:bodyPr>
            <a:normAutofit lnSpcReduction="10000"/>
          </a:bodyPr>
          <a:lstStyle/>
          <a:p>
            <a:pPr marL="0" indent="0">
              <a:buNone/>
            </a:pPr>
            <a:r>
              <a:rPr lang="en-GB" sz="2000" b="1" dirty="0">
                <a:solidFill>
                  <a:srgbClr val="FF0000"/>
                </a:solidFill>
              </a:rPr>
              <a:t>Allotments and community growing spaces </a:t>
            </a:r>
            <a:r>
              <a:rPr lang="en-GB" sz="2000" b="1" dirty="0"/>
              <a:t>- </a:t>
            </a:r>
            <a:r>
              <a:rPr lang="en-GB" sz="2000" i="1" dirty="0"/>
              <a:t>in all population scenarios the town of Melton Mowbray has a deficiency of allotment and community growing spaces.  There are opportunities for the Council to redesign some of its excess of amenity greenspace to create new allotment(s) and especially community growing spaces.</a:t>
            </a:r>
            <a:endParaRPr lang="en-GB" sz="2000" dirty="0"/>
          </a:p>
          <a:p>
            <a:pPr marL="0" indent="0">
              <a:buNone/>
            </a:pPr>
            <a:r>
              <a:rPr lang="en-GB" sz="2000" b="1" dirty="0">
                <a:solidFill>
                  <a:srgbClr val="FF0000"/>
                </a:solidFill>
              </a:rPr>
              <a:t>Amenity greenspace </a:t>
            </a:r>
            <a:r>
              <a:rPr lang="en-GB" sz="2000" b="1" dirty="0"/>
              <a:t>- </a:t>
            </a:r>
            <a:r>
              <a:rPr lang="en-GB" sz="2000" b="1" i="1" dirty="0"/>
              <a:t>e</a:t>
            </a:r>
            <a:r>
              <a:rPr lang="en-GB" sz="2000" i="1" dirty="0"/>
              <a:t>ven with a reduction in the Standard the town of Melton Mowbray will not be below standard until 2036 and then only marginally.  There is an opportunity to reconfigure existing amenity green space to other typologies which are deficient – notably allotments and community growing spaces or semi-natural greenspace.    </a:t>
            </a:r>
            <a:endParaRPr lang="en-GB" sz="2000" dirty="0"/>
          </a:p>
          <a:p>
            <a:endParaRPr lang="en-US" sz="2000" dirty="0"/>
          </a:p>
        </p:txBody>
      </p:sp>
      <p:sp>
        <p:nvSpPr>
          <p:cNvPr id="28" name="Oval 27">
            <a:extLst>
              <a:ext uri="{FF2B5EF4-FFF2-40B4-BE49-F238E27FC236}">
                <a16:creationId xmlns:a16="http://schemas.microsoft.com/office/drawing/2014/main" xmlns=""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treet">
            <a:extLst>
              <a:ext uri="{FF2B5EF4-FFF2-40B4-BE49-F238E27FC236}">
                <a16:creationId xmlns:a16="http://schemas.microsoft.com/office/drawing/2014/main" xmlns="" id="{79BB09AC-65F0-40F6-A893-153FDE9909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0" name="Freeform: Shape 29">
            <a:extLst>
              <a:ext uri="{FF2B5EF4-FFF2-40B4-BE49-F238E27FC236}">
                <a16:creationId xmlns:a16="http://schemas.microsoft.com/office/drawing/2014/main" xmlns=""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2" name="Straight Connector 31">
            <a:extLst>
              <a:ext uri="{FF2B5EF4-FFF2-40B4-BE49-F238E27FC236}">
                <a16:creationId xmlns:a16="http://schemas.microsoft.com/office/drawing/2014/main" xmlns=""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xmlns=""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xmlns=""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3" name="Sun 12">
            <a:extLst>
              <a:ext uri="{FF2B5EF4-FFF2-40B4-BE49-F238E27FC236}">
                <a16:creationId xmlns:a16="http://schemas.microsoft.com/office/drawing/2014/main" xmlns="" id="{22FFC060-D2AF-4345-814B-2A78DAF32D98}"/>
              </a:ext>
            </a:extLst>
          </p:cNvPr>
          <p:cNvSpPr/>
          <p:nvPr/>
        </p:nvSpPr>
        <p:spPr>
          <a:xfrm>
            <a:off x="4484000" y="270388"/>
            <a:ext cx="1508542" cy="1515035"/>
          </a:xfrm>
          <a:prstGeom prst="su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800" b="1" dirty="0"/>
              <a:t>Findings</a:t>
            </a:r>
          </a:p>
        </p:txBody>
      </p:sp>
      <p:pic>
        <p:nvPicPr>
          <p:cNvPr id="2" name="Audio 1">
            <a:hlinkClick r:id="" action="ppaction://media"/>
            <a:extLst>
              <a:ext uri="{FF2B5EF4-FFF2-40B4-BE49-F238E27FC236}">
                <a16:creationId xmlns:a16="http://schemas.microsoft.com/office/drawing/2014/main" xmlns="" id="{80BFD46A-64C6-BE48-ABDF-6B91E49CC0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85270405"/>
      </p:ext>
    </p:extLst>
  </p:cSld>
  <p:clrMapOvr>
    <a:masterClrMapping/>
  </p:clrMapOvr>
  <mc:AlternateContent xmlns:mc="http://schemas.openxmlformats.org/markup-compatibility/2006" xmlns:p14="http://schemas.microsoft.com/office/powerpoint/2010/main">
    <mc:Choice Requires="p14">
      <p:transition spd="slow" p14:dur="2000" advTm="59452"/>
    </mc:Choice>
    <mc:Fallback xmlns="">
      <p:transition spd="slow" advTm="5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xmlns="" id="{77C59BEC-C4CC-4741-B975-08C543178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Arc 61">
            <a:extLst>
              <a:ext uri="{FF2B5EF4-FFF2-40B4-BE49-F238E27FC236}">
                <a16:creationId xmlns:a16="http://schemas.microsoft.com/office/drawing/2014/main" xmlns="" id="{72DEF309-605D-4117-9340-6D589B6C3A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itle 7">
            <a:extLst>
              <a:ext uri="{FF2B5EF4-FFF2-40B4-BE49-F238E27FC236}">
                <a16:creationId xmlns:a16="http://schemas.microsoft.com/office/drawing/2014/main" xmlns="" id="{B2698CF6-D7FB-794D-8934-57C096E00DBF}"/>
              </a:ext>
            </a:extLst>
          </p:cNvPr>
          <p:cNvSpPr>
            <a:spLocks noGrp="1"/>
          </p:cNvSpPr>
          <p:nvPr>
            <p:ph type="title"/>
          </p:nvPr>
        </p:nvSpPr>
        <p:spPr>
          <a:xfrm>
            <a:off x="838200" y="285078"/>
            <a:ext cx="4146176" cy="1325563"/>
          </a:xfrm>
        </p:spPr>
        <p:txBody>
          <a:bodyPr>
            <a:normAutofit fontScale="90000"/>
          </a:bodyPr>
          <a:lstStyle/>
          <a:p>
            <a:r>
              <a:rPr lang="en-US" sz="3200" dirty="0"/>
              <a:t>Quantity headlines from the town of Melton Mowbray No. 2</a:t>
            </a:r>
          </a:p>
        </p:txBody>
      </p:sp>
      <p:sp>
        <p:nvSpPr>
          <p:cNvPr id="64" name="Oval 63">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Graphic 21" descr="Street">
            <a:extLst>
              <a:ext uri="{FF2B5EF4-FFF2-40B4-BE49-F238E27FC236}">
                <a16:creationId xmlns:a16="http://schemas.microsoft.com/office/drawing/2014/main" xmlns="" id="{8CEC7F12-3298-4C4E-8A4E-A904EBE79BF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109962" y="1929820"/>
            <a:ext cx="4221597" cy="4221597"/>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graphicFrame>
        <p:nvGraphicFramePr>
          <p:cNvPr id="33" name="Content Placeholder 9">
            <a:extLst>
              <a:ext uri="{FF2B5EF4-FFF2-40B4-BE49-F238E27FC236}">
                <a16:creationId xmlns:a16="http://schemas.microsoft.com/office/drawing/2014/main" xmlns="" id="{8FEA3B14-0A07-4F1B-AC5E-BE93286634A1}"/>
              </a:ext>
            </a:extLst>
          </p:cNvPr>
          <p:cNvGraphicFramePr>
            <a:graphicFrameLocks noGrp="1"/>
          </p:cNvGraphicFramePr>
          <p:nvPr>
            <p:ph idx="1"/>
            <p:extLst>
              <p:ext uri="{D42A27DB-BD31-4B8C-83A1-F6EECF244321}">
                <p14:modId xmlns:p14="http://schemas.microsoft.com/office/powerpoint/2010/main" val="1990068630"/>
              </p:ext>
            </p:extLst>
          </p:nvPr>
        </p:nvGraphicFramePr>
        <p:xfrm>
          <a:off x="838200" y="1559860"/>
          <a:ext cx="5960633" cy="50130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Sun 8">
            <a:extLst>
              <a:ext uri="{FF2B5EF4-FFF2-40B4-BE49-F238E27FC236}">
                <a16:creationId xmlns:a16="http://schemas.microsoft.com/office/drawing/2014/main" xmlns="" id="{557BABA4-0093-144E-BA49-AD284DD1256C}"/>
              </a:ext>
            </a:extLst>
          </p:cNvPr>
          <p:cNvSpPr/>
          <p:nvPr/>
        </p:nvSpPr>
        <p:spPr>
          <a:xfrm>
            <a:off x="5290291" y="22413"/>
            <a:ext cx="1508542" cy="1515035"/>
          </a:xfrm>
          <a:prstGeom prst="su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800" b="1" dirty="0"/>
              <a:t>Findings</a:t>
            </a:r>
          </a:p>
        </p:txBody>
      </p:sp>
      <p:pic>
        <p:nvPicPr>
          <p:cNvPr id="2" name="Audio 1">
            <a:hlinkClick r:id="" action="ppaction://media"/>
            <a:extLst>
              <a:ext uri="{FF2B5EF4-FFF2-40B4-BE49-F238E27FC236}">
                <a16:creationId xmlns:a16="http://schemas.microsoft.com/office/drawing/2014/main" xmlns="" id="{C9A34126-F0AC-2645-BB7C-AE3E9BBCEF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94554535"/>
      </p:ext>
    </p:extLst>
  </p:cSld>
  <p:clrMapOvr>
    <a:masterClrMapping/>
  </p:clrMapOvr>
  <mc:AlternateContent xmlns:mc="http://schemas.openxmlformats.org/markup-compatibility/2006" xmlns:p14="http://schemas.microsoft.com/office/powerpoint/2010/main">
    <mc:Choice Requires="p14">
      <p:transition spd="slow" p14:dur="2000" advTm="81223"/>
    </mc:Choice>
    <mc:Fallback xmlns="">
      <p:transition spd="slow" advTm="8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4B822C-93AF-4A45-9560-0FEBDA643E2C}"/>
              </a:ext>
            </a:extLst>
          </p:cNvPr>
          <p:cNvSpPr>
            <a:spLocks noGrp="1"/>
          </p:cNvSpPr>
          <p:nvPr>
            <p:ph type="title"/>
          </p:nvPr>
        </p:nvSpPr>
        <p:spPr>
          <a:xfrm>
            <a:off x="406400" y="1153572"/>
            <a:ext cx="3302000" cy="4461163"/>
          </a:xfrm>
        </p:spPr>
        <p:txBody>
          <a:bodyPr>
            <a:normAutofit/>
          </a:bodyPr>
          <a:lstStyle/>
          <a:p>
            <a:r>
              <a:rPr lang="en-US" dirty="0">
                <a:solidFill>
                  <a:srgbClr val="FFFFFF"/>
                </a:solidFill>
              </a:rPr>
              <a:t>How to meet the 2020 quantity standard in the town of  Melton Mowbray</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FA681B96-CF17-7648-B34C-CDE6AA6D9A8B}"/>
              </a:ext>
            </a:extLst>
          </p:cNvPr>
          <p:cNvSpPr>
            <a:spLocks noGrp="1"/>
          </p:cNvSpPr>
          <p:nvPr>
            <p:ph idx="1"/>
          </p:nvPr>
        </p:nvSpPr>
        <p:spPr>
          <a:xfrm>
            <a:off x="4447308" y="591344"/>
            <a:ext cx="6906491" cy="5585619"/>
          </a:xfrm>
        </p:spPr>
        <p:txBody>
          <a:bodyPr anchor="ctr">
            <a:normAutofit/>
          </a:bodyPr>
          <a:lstStyle/>
          <a:p>
            <a:r>
              <a:rPr lang="en-US" sz="1800" i="1" dirty="0"/>
              <a:t>a.) A new urban park or several parklets totaling 10 hectares is needed in the town of Melton Mowbray,</a:t>
            </a:r>
            <a:endParaRPr lang="en-GB" sz="1800" dirty="0"/>
          </a:p>
          <a:p>
            <a:r>
              <a:rPr lang="en-US" sz="1800" i="1" dirty="0"/>
              <a:t>b.) That some existing amenity greenspaces could be converted to either allotments/community growing space or semi-natural greenspace,</a:t>
            </a:r>
            <a:endParaRPr lang="en-GB" sz="1800" dirty="0"/>
          </a:p>
          <a:p>
            <a:r>
              <a:rPr lang="en-US" sz="1800" i="1" dirty="0"/>
              <a:t>c.) That a deficiency identified in mapping shows the need for a major new accessible ‘semi-natural greenspace’ south of the town. This has much greater potential for biodiversity and recreational activities that require ‘more space’, </a:t>
            </a:r>
          </a:p>
          <a:p>
            <a:r>
              <a:rPr lang="en-US" sz="1800" i="1" dirty="0"/>
              <a:t>d.) It is recommended that the new accessible semi-natural greenspace is of at least 47.2 (say 50) hectares to be implemented through the next local plan review,  </a:t>
            </a:r>
            <a:endParaRPr lang="en-GB" sz="1800" dirty="0"/>
          </a:p>
          <a:p>
            <a:r>
              <a:rPr lang="en-US" sz="1800" i="1" dirty="0"/>
              <a:t>e.) Green infrastructure connectivity in Melton Mowbray is presently weak and when possible opportunities to link green areas together should be taken to improve this. </a:t>
            </a:r>
          </a:p>
          <a:p>
            <a:r>
              <a:rPr lang="en-US" sz="1800" i="1" dirty="0"/>
              <a:t>f.) Proposals c. and d. above cannot be delivered through the current Local Plan and will need to be incorporated within the next Local Plan review.</a:t>
            </a:r>
            <a:endParaRPr lang="en-GB" sz="1800" dirty="0"/>
          </a:p>
          <a:p>
            <a:endParaRPr lang="en-US" sz="1500" dirty="0"/>
          </a:p>
        </p:txBody>
      </p:sp>
      <p:pic>
        <p:nvPicPr>
          <p:cNvPr id="4" name="Audio 3">
            <a:hlinkClick r:id="" action="ppaction://media"/>
            <a:extLst>
              <a:ext uri="{FF2B5EF4-FFF2-40B4-BE49-F238E27FC236}">
                <a16:creationId xmlns:a16="http://schemas.microsoft.com/office/drawing/2014/main" xmlns="" id="{E2CFE0D5-8EBD-244C-8BC6-01B436456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2684526"/>
      </p:ext>
    </p:extLst>
  </p:cSld>
  <p:clrMapOvr>
    <a:masterClrMapping/>
  </p:clrMapOvr>
  <mc:AlternateContent xmlns:mc="http://schemas.openxmlformats.org/markup-compatibility/2006" xmlns:p14="http://schemas.microsoft.com/office/powerpoint/2010/main">
    <mc:Choice Requires="p14">
      <p:transition spd="slow" p14:dur="2000" advTm="86160"/>
    </mc:Choice>
    <mc:Fallback xmlns="">
      <p:transition spd="slow" advTm="8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xmlns=""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a:extLst>
              <a:ext uri="{FF2B5EF4-FFF2-40B4-BE49-F238E27FC236}">
                <a16:creationId xmlns:a16="http://schemas.microsoft.com/office/drawing/2014/main" xmlns="" id="{B2698CF6-D7FB-794D-8934-57C096E00DBF}"/>
              </a:ext>
            </a:extLst>
          </p:cNvPr>
          <p:cNvSpPr>
            <a:spLocks noGrp="1"/>
          </p:cNvSpPr>
          <p:nvPr>
            <p:ph type="title"/>
          </p:nvPr>
        </p:nvSpPr>
        <p:spPr>
          <a:xfrm>
            <a:off x="311076" y="105203"/>
            <a:ext cx="5393361" cy="1325563"/>
          </a:xfrm>
        </p:spPr>
        <p:txBody>
          <a:bodyPr>
            <a:normAutofit/>
          </a:bodyPr>
          <a:lstStyle/>
          <a:p>
            <a:r>
              <a:rPr lang="en-US" dirty="0"/>
              <a:t>Access headlines </a:t>
            </a:r>
          </a:p>
        </p:txBody>
      </p:sp>
      <p:sp>
        <p:nvSpPr>
          <p:cNvPr id="71" name="Freeform: Shape 70">
            <a:extLst>
              <a:ext uri="{FF2B5EF4-FFF2-40B4-BE49-F238E27FC236}">
                <a16:creationId xmlns:a16="http://schemas.microsoft.com/office/drawing/2014/main" xmlns=""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E829D278-303C-6B49-8390-AA12E223FBB5}"/>
              </a:ext>
            </a:extLst>
          </p:cNvPr>
          <p:cNvSpPr>
            <a:spLocks noGrp="1"/>
          </p:cNvSpPr>
          <p:nvPr>
            <p:ph idx="1"/>
          </p:nvPr>
        </p:nvSpPr>
        <p:spPr>
          <a:xfrm>
            <a:off x="193638" y="1430767"/>
            <a:ext cx="6037923" cy="5314278"/>
          </a:xfrm>
        </p:spPr>
        <p:txBody>
          <a:bodyPr>
            <a:normAutofit/>
          </a:bodyPr>
          <a:lstStyle/>
          <a:p>
            <a:pPr marL="0" indent="0">
              <a:buNone/>
            </a:pPr>
            <a:r>
              <a:rPr lang="en-US" sz="1400" b="1" i="1" dirty="0">
                <a:solidFill>
                  <a:srgbClr val="FF0000"/>
                </a:solidFill>
              </a:rPr>
              <a:t>Access to open space is for the most part good to very good in Melton Mowbray.</a:t>
            </a:r>
            <a:endParaRPr lang="en-GB" sz="1400" b="1" dirty="0">
              <a:solidFill>
                <a:srgbClr val="FF0000"/>
              </a:solidFill>
            </a:endParaRPr>
          </a:p>
          <a:p>
            <a:r>
              <a:rPr lang="en-GB" sz="1400" b="1" dirty="0"/>
              <a:t>Access to allotments and community gardens -</a:t>
            </a:r>
            <a:r>
              <a:rPr lang="en-GB" sz="1400" i="1" dirty="0"/>
              <a:t>t</a:t>
            </a:r>
            <a:r>
              <a:rPr lang="en-US" sz="1400" i="1" dirty="0"/>
              <a:t>here is an uneven distribution and there is a need for new provision especially in the south of the town and west of Nottingham Road.</a:t>
            </a:r>
            <a:endParaRPr lang="en-GB" sz="1400" dirty="0"/>
          </a:p>
          <a:p>
            <a:r>
              <a:rPr lang="en-GB" sz="1400" b="1" dirty="0"/>
              <a:t>Access to amenity greenspace - </a:t>
            </a:r>
            <a:r>
              <a:rPr lang="en-GB" sz="1400" i="1" dirty="0"/>
              <a:t>t</a:t>
            </a:r>
            <a:r>
              <a:rPr lang="en-US" sz="1400" i="1" dirty="0"/>
              <a:t>here is good access and short term opportunities to reconfigure some sites to address deficiencies in other types of open space.</a:t>
            </a:r>
            <a:endParaRPr lang="en-GB" sz="1400" dirty="0"/>
          </a:p>
          <a:p>
            <a:r>
              <a:rPr lang="en-GB" sz="1400" b="1" dirty="0"/>
              <a:t>Access to provision for children and young people - </a:t>
            </a:r>
            <a:r>
              <a:rPr lang="en-GB" sz="1400" i="1" dirty="0"/>
              <a:t>t</a:t>
            </a:r>
            <a:r>
              <a:rPr lang="en-US" sz="1400" i="1" dirty="0"/>
              <a:t>here will be a continuing need for Local Areas of Play (LAPs) and Locally Equipped Areas of Play (LEAPs) for younger children in new sustainable </a:t>
            </a:r>
            <a:r>
              <a:rPr lang="en-US" sz="1400" i="1" dirty="0" err="1"/>
              <a:t>neighbourhoods</a:t>
            </a:r>
            <a:r>
              <a:rPr lang="en-US" sz="1400" i="1" dirty="0"/>
              <a:t>.  However, Neighbourhood Equipped Areas of Play (NEAPs) and Multiuse games areas (MUGAs) should be focused on larger settings notably in the south of the town.</a:t>
            </a:r>
          </a:p>
          <a:p>
            <a:r>
              <a:rPr lang="en-GB" sz="1400" b="1" dirty="0"/>
              <a:t>Access to parks and gardens - </a:t>
            </a:r>
            <a:r>
              <a:rPr lang="en-US" sz="1400" i="1" dirty="0"/>
              <a:t>the current distribution of parks and gardens is very dependent on three geographical clusters within the town.   Key locations to be considered for new provision would be west of Nottingham Road in the north west of the town and between Sandy Lane and Burton Road in the south east.</a:t>
            </a:r>
          </a:p>
          <a:p>
            <a:r>
              <a:rPr lang="en-GB" sz="1400" b="1" dirty="0"/>
              <a:t>Access to semi-natural greenspace - </a:t>
            </a:r>
            <a:r>
              <a:rPr lang="en-US" sz="1400" i="1" dirty="0"/>
              <a:t>Melton Mowbray has a limited quantity of accessible semi-natural greenspace and what provision there is limited in terms of its connectivity</a:t>
            </a:r>
            <a:endParaRPr lang="en-GB" sz="1400" dirty="0"/>
          </a:p>
        </p:txBody>
      </p:sp>
      <p:sp>
        <p:nvSpPr>
          <p:cNvPr id="73" name="Oval 72">
            <a:extLst>
              <a:ext uri="{FF2B5EF4-FFF2-40B4-BE49-F238E27FC236}">
                <a16:creationId xmlns:a16="http://schemas.microsoft.com/office/drawing/2014/main" xmlns=""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Street">
            <a:extLst>
              <a:ext uri="{FF2B5EF4-FFF2-40B4-BE49-F238E27FC236}">
                <a16:creationId xmlns:a16="http://schemas.microsoft.com/office/drawing/2014/main" xmlns="" id="{8CEC7F12-3298-4C4E-8A4E-A904EBE79BF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5" name="Freeform: Shape 74">
            <a:extLst>
              <a:ext uri="{FF2B5EF4-FFF2-40B4-BE49-F238E27FC236}">
                <a16:creationId xmlns:a16="http://schemas.microsoft.com/office/drawing/2014/main" xmlns=""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77" name="Straight Connector 76">
            <a:extLst>
              <a:ext uri="{FF2B5EF4-FFF2-40B4-BE49-F238E27FC236}">
                <a16:creationId xmlns:a16="http://schemas.microsoft.com/office/drawing/2014/main" xmlns=""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9" name="Freeform: Shape 78">
            <a:extLst>
              <a:ext uri="{FF2B5EF4-FFF2-40B4-BE49-F238E27FC236}">
                <a16:creationId xmlns:a16="http://schemas.microsoft.com/office/drawing/2014/main" xmlns=""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xmlns=""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3" name="Sun 12">
            <a:extLst>
              <a:ext uri="{FF2B5EF4-FFF2-40B4-BE49-F238E27FC236}">
                <a16:creationId xmlns:a16="http://schemas.microsoft.com/office/drawing/2014/main" xmlns="" id="{A2964278-F1AD-6542-AFDB-2A952FF07740}"/>
              </a:ext>
            </a:extLst>
          </p:cNvPr>
          <p:cNvSpPr/>
          <p:nvPr/>
        </p:nvSpPr>
        <p:spPr>
          <a:xfrm>
            <a:off x="4867466" y="10466"/>
            <a:ext cx="1508542" cy="1515035"/>
          </a:xfrm>
          <a:prstGeom prst="su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800" b="1" dirty="0"/>
              <a:t>Findings</a:t>
            </a:r>
          </a:p>
        </p:txBody>
      </p:sp>
      <p:pic>
        <p:nvPicPr>
          <p:cNvPr id="2" name="Audio 1">
            <a:hlinkClick r:id="" action="ppaction://media"/>
            <a:extLst>
              <a:ext uri="{FF2B5EF4-FFF2-40B4-BE49-F238E27FC236}">
                <a16:creationId xmlns:a16="http://schemas.microsoft.com/office/drawing/2014/main" xmlns="" id="{2F72F274-9E75-094C-B986-52B6F078F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57785750"/>
      </p:ext>
    </p:extLst>
  </p:cSld>
  <p:clrMapOvr>
    <a:masterClrMapping/>
  </p:clrMapOvr>
  <mc:AlternateContent xmlns:mc="http://schemas.openxmlformats.org/markup-compatibility/2006" xmlns:p14="http://schemas.microsoft.com/office/powerpoint/2010/main">
    <mc:Choice Requires="p14">
      <p:transition spd="slow" p14:dur="2000" advTm="108923"/>
    </mc:Choice>
    <mc:Fallback xmlns="">
      <p:transition spd="slow" advTm="10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72">
            <a:extLst>
              <a:ext uri="{FF2B5EF4-FFF2-40B4-BE49-F238E27FC236}">
                <a16:creationId xmlns:a16="http://schemas.microsoft.com/office/drawing/2014/main" xmlns="" id="{022BDE4A-8A20-4A69-9C5A-581C82036A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xmlns="" id="{B2698CF6-D7FB-794D-8934-57C096E00DBF}"/>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Quality audit measurement</a:t>
            </a:r>
          </a:p>
        </p:txBody>
      </p:sp>
      <p:pic>
        <p:nvPicPr>
          <p:cNvPr id="5" name="Content Placeholder 4">
            <a:extLst>
              <a:ext uri="{FF2B5EF4-FFF2-40B4-BE49-F238E27FC236}">
                <a16:creationId xmlns:a16="http://schemas.microsoft.com/office/drawing/2014/main" xmlns="" id="{FFDC53FF-9EDD-BA46-B0B6-D0A3E2B573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8741" y="2410448"/>
            <a:ext cx="5803323" cy="3890357"/>
          </a:xfrm>
          <a:prstGeom prst="rect">
            <a:avLst/>
          </a:prstGeom>
        </p:spPr>
      </p:pic>
      <p:pic>
        <p:nvPicPr>
          <p:cNvPr id="7" name="Picture 6">
            <a:extLst>
              <a:ext uri="{FF2B5EF4-FFF2-40B4-BE49-F238E27FC236}">
                <a16:creationId xmlns:a16="http://schemas.microsoft.com/office/drawing/2014/main" xmlns="" id="{0C3222EF-8E22-B148-B403-1B95381A0D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 b="-3"/>
          <a:stretch/>
        </p:blipFill>
        <p:spPr>
          <a:xfrm>
            <a:off x="6189934" y="2410448"/>
            <a:ext cx="5803323" cy="3890357"/>
          </a:xfrm>
          <a:prstGeom prst="rect">
            <a:avLst/>
          </a:prstGeom>
        </p:spPr>
      </p:pic>
      <p:sp>
        <p:nvSpPr>
          <p:cNvPr id="53" name="Sun 52">
            <a:extLst>
              <a:ext uri="{FF2B5EF4-FFF2-40B4-BE49-F238E27FC236}">
                <a16:creationId xmlns:a16="http://schemas.microsoft.com/office/drawing/2014/main" xmlns="" id="{01F4DFB7-E317-5249-86A8-27D989B663B6}"/>
              </a:ext>
            </a:extLst>
          </p:cNvPr>
          <p:cNvSpPr/>
          <p:nvPr/>
        </p:nvSpPr>
        <p:spPr>
          <a:xfrm>
            <a:off x="10176243" y="447707"/>
            <a:ext cx="1508542" cy="1515035"/>
          </a:xfrm>
          <a:prstGeom prst="su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800" b="1" dirty="0"/>
              <a:t>Findings</a:t>
            </a:r>
          </a:p>
        </p:txBody>
      </p:sp>
      <p:pic>
        <p:nvPicPr>
          <p:cNvPr id="2" name="Audio 1">
            <a:hlinkClick r:id="" action="ppaction://media"/>
            <a:extLst>
              <a:ext uri="{FF2B5EF4-FFF2-40B4-BE49-F238E27FC236}">
                <a16:creationId xmlns:a16="http://schemas.microsoft.com/office/drawing/2014/main" xmlns="" id="{0ED6A393-F1A6-934E-BEF3-14159D0DC7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65306804"/>
      </p:ext>
    </p:extLst>
  </p:cSld>
  <p:clrMapOvr>
    <a:masterClrMapping/>
  </p:clrMapOvr>
  <mc:AlternateContent xmlns:mc="http://schemas.openxmlformats.org/markup-compatibility/2006" xmlns:p14="http://schemas.microsoft.com/office/powerpoint/2010/main">
    <mc:Choice Requires="p14">
      <p:transition spd="slow" p14:dur="2000" advTm="54518"/>
    </mc:Choice>
    <mc:Fallback xmlns="">
      <p:transition spd="slow" advTm="5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B304A14-32D0-4873-B914-423ED7B8DA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C031DF23-EAC7-1E41-9FE5-6E13A7C51012}"/>
              </a:ext>
            </a:extLst>
          </p:cNvPr>
          <p:cNvSpPr>
            <a:spLocks noGrp="1"/>
          </p:cNvSpPr>
          <p:nvPr>
            <p:ph type="title"/>
          </p:nvPr>
        </p:nvSpPr>
        <p:spPr>
          <a:xfrm>
            <a:off x="838200" y="365125"/>
            <a:ext cx="5387502" cy="1325563"/>
          </a:xfrm>
        </p:spPr>
        <p:txBody>
          <a:bodyPr>
            <a:normAutofit/>
          </a:bodyPr>
          <a:lstStyle/>
          <a:p>
            <a:r>
              <a:rPr lang="en-US" dirty="0"/>
              <a:t>Vision statement 2020 - 2036</a:t>
            </a:r>
          </a:p>
        </p:txBody>
      </p:sp>
      <p:sp>
        <p:nvSpPr>
          <p:cNvPr id="3" name="Content Placeholder 2">
            <a:extLst>
              <a:ext uri="{FF2B5EF4-FFF2-40B4-BE49-F238E27FC236}">
                <a16:creationId xmlns:a16="http://schemas.microsoft.com/office/drawing/2014/main" xmlns="" id="{9FABFF05-1245-374A-AE00-5A35EF87C6BC}"/>
              </a:ext>
            </a:extLst>
          </p:cNvPr>
          <p:cNvSpPr>
            <a:spLocks noGrp="1"/>
          </p:cNvSpPr>
          <p:nvPr>
            <p:ph idx="1"/>
          </p:nvPr>
        </p:nvSpPr>
        <p:spPr>
          <a:xfrm>
            <a:off x="838200" y="1825625"/>
            <a:ext cx="5387502" cy="4351338"/>
          </a:xfrm>
        </p:spPr>
        <p:txBody>
          <a:bodyPr>
            <a:normAutofit/>
          </a:bodyPr>
          <a:lstStyle/>
          <a:p>
            <a:r>
              <a:rPr lang="en-GB" dirty="0"/>
              <a:t>Ensure that during the life of the Melton Local Plan that open spaces in Melton Mowbray deliver the most benefits to residents and visitors whilst simultaneously contributing to the town’s green infrastructure network, especially to benefit nature and help the town address the challenges of climate change.</a:t>
            </a:r>
          </a:p>
          <a:p>
            <a:endParaRPr lang="en-US" dirty="0"/>
          </a:p>
        </p:txBody>
      </p:sp>
      <p:pic>
        <p:nvPicPr>
          <p:cNvPr id="4" name="Picture 3" descr="A wooden bench sitting in front of a fence&#10;&#10;Description automatically generated">
            <a:extLst>
              <a:ext uri="{FF2B5EF4-FFF2-40B4-BE49-F238E27FC236}">
                <a16:creationId xmlns:a16="http://schemas.microsoft.com/office/drawing/2014/main" xmlns="" id="{9D354F6F-1513-BB46-88BA-477A362AE428}"/>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p:spPr>
      </p:pic>
      <p:sp>
        <p:nvSpPr>
          <p:cNvPr id="11" name="Oval 10">
            <a:extLst>
              <a:ext uri="{FF2B5EF4-FFF2-40B4-BE49-F238E27FC236}">
                <a16:creationId xmlns:a16="http://schemas.microsoft.com/office/drawing/2014/main" xmlns="" id="{1D460C86-854F-4FB3-ABC2-E823D8FEB9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xmlns="" id="{BB48116A-278A-4CC5-89D3-9DE8E8FF12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xmlns="" id="{AB91A4A8-38D9-B249-BE39-ABBF1E4C3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30945642"/>
      </p:ext>
    </p:extLst>
  </p:cSld>
  <p:clrMapOvr>
    <a:masterClrMapping/>
  </p:clrMapOvr>
  <mc:AlternateContent xmlns:mc="http://schemas.openxmlformats.org/markup-compatibility/2006" xmlns:p14="http://schemas.microsoft.com/office/powerpoint/2010/main">
    <mc:Choice Requires="p14">
      <p:transition spd="slow" p14:dur="2000" advTm="38886"/>
    </mc:Choice>
    <mc:Fallback xmlns="">
      <p:transition spd="slow" advTm="3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4B582C0-345A-7443-9A7D-A7EEBE0A101D}"/>
              </a:ext>
            </a:extLst>
          </p:cNvPr>
          <p:cNvSpPr>
            <a:spLocks noGrp="1"/>
          </p:cNvSpPr>
          <p:nvPr>
            <p:ph type="title"/>
          </p:nvPr>
        </p:nvSpPr>
        <p:spPr>
          <a:xfrm>
            <a:off x="838200" y="365125"/>
            <a:ext cx="5558489" cy="1325563"/>
          </a:xfrm>
        </p:spPr>
        <p:txBody>
          <a:bodyPr>
            <a:normAutofit/>
          </a:bodyPr>
          <a:lstStyle/>
          <a:p>
            <a:r>
              <a:rPr lang="en-US" sz="2800"/>
              <a:t>The open space strategy 2020 -2036 – a plan of action designed to achieve the vision statement.</a:t>
            </a:r>
          </a:p>
        </p:txBody>
      </p:sp>
      <p:sp>
        <p:nvSpPr>
          <p:cNvPr id="10" name="Freeform: Shape 9">
            <a:extLst>
              <a:ext uri="{FF2B5EF4-FFF2-40B4-BE49-F238E27FC236}">
                <a16:creationId xmlns:a16="http://schemas.microsoft.com/office/drawing/2014/main" xmlns=""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4D6C00F7-418D-1142-82C7-DB483B731468}"/>
              </a:ext>
            </a:extLst>
          </p:cNvPr>
          <p:cNvSpPr>
            <a:spLocks noGrp="1"/>
          </p:cNvSpPr>
          <p:nvPr>
            <p:ph idx="1"/>
          </p:nvPr>
        </p:nvSpPr>
        <p:spPr>
          <a:xfrm>
            <a:off x="838200" y="1825625"/>
            <a:ext cx="5558489" cy="4351338"/>
          </a:xfrm>
        </p:spPr>
        <p:txBody>
          <a:bodyPr>
            <a:normAutofit/>
          </a:bodyPr>
          <a:lstStyle/>
          <a:p>
            <a:r>
              <a:rPr lang="en-US" sz="1500" dirty="0"/>
              <a:t>QUALITY - </a:t>
            </a:r>
            <a:r>
              <a:rPr lang="en-GB" sz="1500" dirty="0"/>
              <a:t>to maintain and whenever possible enhance open space quality</a:t>
            </a:r>
            <a:r>
              <a:rPr lang="en-GB" sz="1500" dirty="0">
                <a:effectLst/>
              </a:rPr>
              <a:t> </a:t>
            </a:r>
          </a:p>
          <a:p>
            <a:r>
              <a:rPr lang="en-GB" sz="1500" dirty="0"/>
              <a:t>QUANTITY - to exceed whenever possible the quantity standard for each open space ‘type’ identified in the 2020 open space strategy by 2036.</a:t>
            </a:r>
          </a:p>
          <a:p>
            <a:r>
              <a:rPr lang="en-GB" sz="1500" dirty="0"/>
              <a:t>ACCESS - to ensure that throughout the life of the Melton Local Plan that residents of Melton Mowbray have sufficient access to open space to meet their needs.</a:t>
            </a:r>
          </a:p>
          <a:p>
            <a:r>
              <a:rPr lang="en-GB" sz="1500" dirty="0"/>
              <a:t>FINANCE - That there is sufficient finance available between 2020 and 2036 to ensure that existing open space is maintained to the highest quality, that progress in improving quality where it is deficient is available and that there are monies available for new provision. </a:t>
            </a:r>
          </a:p>
          <a:p>
            <a:r>
              <a:rPr lang="en-GB" sz="1500" dirty="0"/>
              <a:t>EVENTS - That there is support for the use of Open Space for events and other activities and that this is encouraged, as it builds civic pride and fosters public engagement with individual open spaces.</a:t>
            </a:r>
          </a:p>
          <a:p>
            <a:endParaRPr lang="en-GB" sz="1500" dirty="0"/>
          </a:p>
          <a:p>
            <a:endParaRPr lang="en-US" sz="1500" dirty="0"/>
          </a:p>
        </p:txBody>
      </p:sp>
      <p:sp>
        <p:nvSpPr>
          <p:cNvPr id="12" name="Oval 11">
            <a:extLst>
              <a:ext uri="{FF2B5EF4-FFF2-40B4-BE49-F238E27FC236}">
                <a16:creationId xmlns:a16="http://schemas.microsoft.com/office/drawing/2014/main" xmlns=""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xmlns=""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xmlns=""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xmlns=""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xmlns=""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xmlns=""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xmlns=""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xmlns="" id="{BDAF5AA6-0963-F44B-88E8-BE0EC1A7F4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99075710"/>
      </p:ext>
    </p:extLst>
  </p:cSld>
  <p:clrMapOvr>
    <a:masterClrMapping/>
  </p:clrMapOvr>
  <mc:AlternateContent xmlns:mc="http://schemas.openxmlformats.org/markup-compatibility/2006" xmlns:p14="http://schemas.microsoft.com/office/powerpoint/2010/main">
    <mc:Choice Requires="p14">
      <p:transition spd="slow" p14:dur="2000" advTm="137967"/>
    </mc:Choice>
    <mc:Fallback xmlns="">
      <p:transition spd="slow" advTm="13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44D86-EE9C-2241-BC47-F2AF96F49AA9}"/>
              </a:ext>
            </a:extLst>
          </p:cNvPr>
          <p:cNvSpPr>
            <a:spLocks noGrp="1"/>
          </p:cNvSpPr>
          <p:nvPr>
            <p:ph type="title"/>
          </p:nvPr>
        </p:nvSpPr>
        <p:spPr/>
        <p:txBody>
          <a:bodyPr/>
          <a:lstStyle/>
          <a:p>
            <a:r>
              <a:rPr lang="en-US" dirty="0"/>
              <a:t>Meeting future needs</a:t>
            </a:r>
          </a:p>
        </p:txBody>
      </p:sp>
      <p:sp>
        <p:nvSpPr>
          <p:cNvPr id="3" name="Content Placeholder 2">
            <a:extLst>
              <a:ext uri="{FF2B5EF4-FFF2-40B4-BE49-F238E27FC236}">
                <a16:creationId xmlns:a16="http://schemas.microsoft.com/office/drawing/2014/main" xmlns="" id="{B3795684-8E9D-CF4F-8946-7FAC470B0E83}"/>
              </a:ext>
            </a:extLst>
          </p:cNvPr>
          <p:cNvSpPr>
            <a:spLocks noGrp="1"/>
          </p:cNvSpPr>
          <p:nvPr>
            <p:ph idx="1"/>
          </p:nvPr>
        </p:nvSpPr>
        <p:spPr/>
        <p:txBody>
          <a:bodyPr/>
          <a:lstStyle/>
          <a:p>
            <a:pPr marL="0" indent="0">
              <a:buNone/>
            </a:pPr>
            <a:r>
              <a:rPr lang="en-GB" sz="2200" dirty="0"/>
              <a:t>Ensure that developer contributions meet the appropriate public open space and recreation needs of the community in the short and longer term.  Developers will be asked to make a capital contribution to open space creation and a revenue contribution for management.</a:t>
            </a:r>
          </a:p>
          <a:p>
            <a:endParaRPr lang="en-US" dirty="0"/>
          </a:p>
        </p:txBody>
      </p:sp>
      <p:graphicFrame>
        <p:nvGraphicFramePr>
          <p:cNvPr id="4" name="Table 3">
            <a:extLst>
              <a:ext uri="{FF2B5EF4-FFF2-40B4-BE49-F238E27FC236}">
                <a16:creationId xmlns:a16="http://schemas.microsoft.com/office/drawing/2014/main" xmlns="" id="{7B6C011C-1333-9047-A8B0-FB6C72D195D2}"/>
              </a:ext>
            </a:extLst>
          </p:cNvPr>
          <p:cNvGraphicFramePr>
            <a:graphicFrameLocks noGrp="1"/>
          </p:cNvGraphicFramePr>
          <p:nvPr>
            <p:extLst>
              <p:ext uri="{D42A27DB-BD31-4B8C-83A1-F6EECF244321}">
                <p14:modId xmlns:p14="http://schemas.microsoft.com/office/powerpoint/2010/main" val="2773446132"/>
              </p:ext>
            </p:extLst>
          </p:nvPr>
        </p:nvGraphicFramePr>
        <p:xfrm>
          <a:off x="838201" y="3160059"/>
          <a:ext cx="10515599" cy="2882899"/>
        </p:xfrm>
        <a:graphic>
          <a:graphicData uri="http://schemas.openxmlformats.org/drawingml/2006/table">
            <a:tbl>
              <a:tblPr firstRow="1" firstCol="1" bandRow="1">
                <a:tableStyleId>{5C22544A-7EE6-4342-B048-85BDC9FD1C3A}</a:tableStyleId>
              </a:tblPr>
              <a:tblGrid>
                <a:gridCol w="990599">
                  <a:extLst>
                    <a:ext uri="{9D8B030D-6E8A-4147-A177-3AD203B41FA5}">
                      <a16:colId xmlns:a16="http://schemas.microsoft.com/office/drawing/2014/main" xmlns="" val="3224745272"/>
                    </a:ext>
                  </a:extLst>
                </a:gridCol>
                <a:gridCol w="2110502">
                  <a:extLst>
                    <a:ext uri="{9D8B030D-6E8A-4147-A177-3AD203B41FA5}">
                      <a16:colId xmlns:a16="http://schemas.microsoft.com/office/drawing/2014/main" xmlns="" val="3882957812"/>
                    </a:ext>
                  </a:extLst>
                </a:gridCol>
                <a:gridCol w="2471089">
                  <a:extLst>
                    <a:ext uri="{9D8B030D-6E8A-4147-A177-3AD203B41FA5}">
                      <a16:colId xmlns:a16="http://schemas.microsoft.com/office/drawing/2014/main" xmlns="" val="1665376389"/>
                    </a:ext>
                  </a:extLst>
                </a:gridCol>
                <a:gridCol w="2471089">
                  <a:extLst>
                    <a:ext uri="{9D8B030D-6E8A-4147-A177-3AD203B41FA5}">
                      <a16:colId xmlns:a16="http://schemas.microsoft.com/office/drawing/2014/main" xmlns="" val="2750938829"/>
                    </a:ext>
                  </a:extLst>
                </a:gridCol>
                <a:gridCol w="2472320">
                  <a:extLst>
                    <a:ext uri="{9D8B030D-6E8A-4147-A177-3AD203B41FA5}">
                      <a16:colId xmlns:a16="http://schemas.microsoft.com/office/drawing/2014/main" xmlns="" val="802859279"/>
                    </a:ext>
                  </a:extLst>
                </a:gridCol>
              </a:tblGrid>
              <a:tr h="1474972">
                <a:tc>
                  <a:txBody>
                    <a:bodyPr/>
                    <a:lstStyle/>
                    <a:p>
                      <a:pPr algn="r">
                        <a:lnSpc>
                          <a:spcPct val="120000"/>
                        </a:lnSpc>
                        <a:spcAft>
                          <a:spcPts val="0"/>
                        </a:spcAft>
                      </a:pPr>
                      <a:r>
                        <a:rPr lang="en-GB" sz="1800">
                          <a:effectLst/>
                        </a:rPr>
                        <a:t>Scale of development</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Local area for play (LAPs)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Locally equipped area for play (LEAPs)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Neighbourhood equipped areas for play (NEAPs)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Multi-use games area (MUGAs)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972477322"/>
                  </a:ext>
                </a:extLst>
              </a:tr>
              <a:tr h="469309">
                <a:tc>
                  <a:txBody>
                    <a:bodyPr/>
                    <a:lstStyle/>
                    <a:p>
                      <a:pPr algn="r">
                        <a:lnSpc>
                          <a:spcPct val="120000"/>
                        </a:lnSpc>
                        <a:spcAft>
                          <a:spcPts val="0"/>
                        </a:spcAft>
                      </a:pPr>
                      <a:r>
                        <a:rPr lang="en-GB" sz="1800">
                          <a:effectLst/>
                        </a:rPr>
                        <a:t>10 – 49</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976137327"/>
                  </a:ext>
                </a:extLst>
              </a:tr>
              <a:tr h="469309">
                <a:tc>
                  <a:txBody>
                    <a:bodyPr/>
                    <a:lstStyle/>
                    <a:p>
                      <a:pPr algn="r">
                        <a:lnSpc>
                          <a:spcPct val="120000"/>
                        </a:lnSpc>
                        <a:spcAft>
                          <a:spcPts val="0"/>
                        </a:spcAft>
                      </a:pPr>
                      <a:r>
                        <a:rPr lang="en-GB" sz="1800">
                          <a:effectLst/>
                        </a:rPr>
                        <a:t>50 – 99</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a:effectLst/>
                        </a:rPr>
                        <a:t>Contribution</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457077065"/>
                  </a:ext>
                </a:extLst>
              </a:tr>
              <a:tr h="469309">
                <a:tc>
                  <a:txBody>
                    <a:bodyPr/>
                    <a:lstStyle/>
                    <a:p>
                      <a:pPr algn="r">
                        <a:lnSpc>
                          <a:spcPct val="120000"/>
                        </a:lnSpc>
                        <a:spcAft>
                          <a:spcPts val="0"/>
                        </a:spcAft>
                      </a:pPr>
                      <a:r>
                        <a:rPr lang="en-GB" sz="1800" dirty="0">
                          <a:effectLst/>
                        </a:rPr>
                        <a:t>100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dirty="0">
                          <a:effectLst/>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dirty="0">
                          <a:effectLst/>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dirty="0">
                          <a:effectLst/>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Aft>
                          <a:spcPts val="0"/>
                        </a:spcAft>
                      </a:pPr>
                      <a:r>
                        <a:rPr lang="en-GB" sz="1800" dirty="0">
                          <a:effectLst/>
                        </a:rPr>
                        <a:t>Contribution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63010454"/>
                  </a:ext>
                </a:extLst>
              </a:tr>
            </a:tbl>
          </a:graphicData>
        </a:graphic>
      </p:graphicFrame>
      <p:pic>
        <p:nvPicPr>
          <p:cNvPr id="5" name="Audio 4">
            <a:hlinkClick r:id="" action="ppaction://media"/>
            <a:extLst>
              <a:ext uri="{FF2B5EF4-FFF2-40B4-BE49-F238E27FC236}">
                <a16:creationId xmlns:a16="http://schemas.microsoft.com/office/drawing/2014/main" xmlns="" id="{A43287CE-B80E-5F48-B268-F616305D76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89827147"/>
      </p:ext>
    </p:extLst>
  </p:cSld>
  <p:clrMapOvr>
    <a:masterClrMapping/>
  </p:clrMapOvr>
  <mc:AlternateContent xmlns:mc="http://schemas.openxmlformats.org/markup-compatibility/2006" xmlns:p14="http://schemas.microsoft.com/office/powerpoint/2010/main">
    <mc:Choice Requires="p14">
      <p:transition spd="slow" p14:dur="2000" advTm="67855"/>
    </mc:Choice>
    <mc:Fallback xmlns="">
      <p:transition spd="slow" advTm="6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8">
            <a:extLst>
              <a:ext uri="{FF2B5EF4-FFF2-40B4-BE49-F238E27FC236}">
                <a16:creationId xmlns:a16="http://schemas.microsoft.com/office/drawing/2014/main" xmlns=""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xmlns=""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xmlns="" id="{5ECCDA97-80F9-E24A-B44A-16A86FCA701F}"/>
              </a:ext>
            </a:extLst>
          </p:cNvPr>
          <p:cNvSpPr>
            <a:spLocks noGrp="1"/>
          </p:cNvSpPr>
          <p:nvPr>
            <p:ph type="title"/>
          </p:nvPr>
        </p:nvSpPr>
        <p:spPr>
          <a:xfrm>
            <a:off x="448056" y="859536"/>
            <a:ext cx="4832802" cy="1243584"/>
          </a:xfrm>
        </p:spPr>
        <p:txBody>
          <a:bodyPr>
            <a:normAutofit/>
          </a:bodyPr>
          <a:lstStyle/>
          <a:p>
            <a:r>
              <a:rPr lang="en-US" sz="3400" dirty="0"/>
              <a:t>Future opportunity</a:t>
            </a:r>
          </a:p>
        </p:txBody>
      </p:sp>
      <p:sp>
        <p:nvSpPr>
          <p:cNvPr id="33" name="Rectangle 32">
            <a:extLst>
              <a:ext uri="{FF2B5EF4-FFF2-40B4-BE49-F238E27FC236}">
                <a16:creationId xmlns:a16="http://schemas.microsoft.com/office/drawing/2014/main" xmlns=""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50EF1ACB-78EB-2A41-A1A8-9AEB05084546}"/>
              </a:ext>
            </a:extLst>
          </p:cNvPr>
          <p:cNvSpPr>
            <a:spLocks noGrp="1"/>
          </p:cNvSpPr>
          <p:nvPr>
            <p:ph idx="1"/>
          </p:nvPr>
        </p:nvSpPr>
        <p:spPr>
          <a:xfrm>
            <a:off x="448056" y="2231136"/>
            <a:ext cx="4832803" cy="3664351"/>
          </a:xfrm>
        </p:spPr>
        <p:txBody>
          <a:bodyPr>
            <a:normAutofit/>
          </a:bodyPr>
          <a:lstStyle/>
          <a:p>
            <a:pPr marL="0" indent="0">
              <a:buNone/>
            </a:pPr>
            <a:r>
              <a:rPr lang="en-GB" sz="1700" b="1" dirty="0"/>
              <a:t>Melton Mowbray Natural Park</a:t>
            </a:r>
          </a:p>
          <a:p>
            <a:pPr marL="0" indent="0">
              <a:buNone/>
            </a:pPr>
            <a:r>
              <a:rPr lang="en-GB" sz="1700" dirty="0"/>
              <a:t>This is the title for a concept of a new major open space destination for the south of Melton Mowbray.  The site should preferably be located adjacent to the MMDR (southern section) and close to proposed new sustainable neighbourhoods. The site would be a counterpoint to the existing Melton Country Park in the north of the town and if developed successfully, it would make a major contribution to the achievement of recommended open space standards.  The facility should be in excess of 50 hectares, with a predominantly semi-natural character.  </a:t>
            </a:r>
            <a:endParaRPr lang="en-US" sz="1700" dirty="0"/>
          </a:p>
        </p:txBody>
      </p:sp>
      <p:grpSp>
        <p:nvGrpSpPr>
          <p:cNvPr id="26" name="Group 25">
            <a:extLst>
              <a:ext uri="{FF2B5EF4-FFF2-40B4-BE49-F238E27FC236}">
                <a16:creationId xmlns:a16="http://schemas.microsoft.com/office/drawing/2014/main" xmlns="" id="{E93DADF0-0A29-BB41-B8B6-90641563DF51}"/>
              </a:ext>
            </a:extLst>
          </p:cNvPr>
          <p:cNvGrpSpPr>
            <a:grpSpLocks noChangeAspect="1"/>
          </p:cNvGrpSpPr>
          <p:nvPr/>
        </p:nvGrpSpPr>
        <p:grpSpPr>
          <a:xfrm>
            <a:off x="7121082" y="8491"/>
            <a:ext cx="4852480" cy="6858000"/>
            <a:chOff x="0" y="0"/>
            <a:chExt cx="6236335" cy="8813800"/>
          </a:xfrm>
        </p:grpSpPr>
        <p:pic>
          <p:nvPicPr>
            <p:cNvPr id="28" name="Picture 27" descr="Image result for climbing boulders whickham thorns">
              <a:extLst>
                <a:ext uri="{FF2B5EF4-FFF2-40B4-BE49-F238E27FC236}">
                  <a16:creationId xmlns:a16="http://schemas.microsoft.com/office/drawing/2014/main" xmlns="" id="{103211CA-021F-DA45-AD69-04C61B6A2D81}"/>
                </a:ext>
              </a:extLst>
            </p:cNvPr>
            <p:cNvPicPr>
              <a:picLocks noChangeAspect="1" noEditPoint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bwMode="auto">
            <a:xfrm>
              <a:off x="12700" y="0"/>
              <a:ext cx="3465195" cy="1582420"/>
            </a:xfrm>
            <a:prstGeom prst="rect">
              <a:avLst/>
            </a:prstGeom>
            <a:noFill/>
            <a:ln>
              <a:noFill/>
            </a:ln>
          </p:spPr>
        </p:pic>
        <p:pic>
          <p:nvPicPr>
            <p:cNvPr id="30" name="Picture 29" descr="Image result for forestry commission concert">
              <a:extLst>
                <a:ext uri="{FF2B5EF4-FFF2-40B4-BE49-F238E27FC236}">
                  <a16:creationId xmlns:a16="http://schemas.microsoft.com/office/drawing/2014/main" xmlns="" id="{701BCFD0-35EF-7344-8472-83C41193ECD2}"/>
                </a:ext>
              </a:extLst>
            </p:cNvPr>
            <p:cNvPicPr>
              <a:picLocks noChangeAspect="1" noEditPoint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71900"/>
              <a:ext cx="3482340" cy="1447800"/>
            </a:xfrm>
            <a:prstGeom prst="rect">
              <a:avLst/>
            </a:prstGeom>
            <a:noFill/>
            <a:ln>
              <a:noFill/>
            </a:ln>
          </p:spPr>
        </p:pic>
        <p:pic>
          <p:nvPicPr>
            <p:cNvPr id="32" name="Picture 31" descr="Image result for butterfly world preston park">
              <a:extLst>
                <a:ext uri="{FF2B5EF4-FFF2-40B4-BE49-F238E27FC236}">
                  <a16:creationId xmlns:a16="http://schemas.microsoft.com/office/drawing/2014/main" xmlns="" id="{5FE33C08-9A13-6948-AC92-925B980ACFAF}"/>
                </a:ext>
              </a:extLst>
            </p:cNvPr>
            <p:cNvPicPr>
              <a:picLocks noChangeAspect="1" noEditPoints="1" noChangeArrowheads="1" noChangeShapeType="1" noCrop="1"/>
            </p:cNvPicPr>
            <p:nvPr/>
          </p:nvPicPr>
          <p:blipFill rotWithShape="1">
            <a:blip r:embed="rId6" cstate="screen">
              <a:extLst>
                <a:ext uri="{28A0092B-C50C-407E-A947-70E740481C1C}">
                  <a14:useLocalDpi xmlns:a14="http://schemas.microsoft.com/office/drawing/2010/main"/>
                </a:ext>
              </a:extLst>
            </a:blip>
            <a:srcRect/>
            <a:stretch/>
          </p:blipFill>
          <p:spPr bwMode="auto">
            <a:xfrm>
              <a:off x="3568700" y="0"/>
              <a:ext cx="2667635" cy="1582420"/>
            </a:xfrm>
            <a:prstGeom prst="rect">
              <a:avLst/>
            </a:prstGeom>
            <a:noFill/>
            <a:ln>
              <a:noFill/>
            </a:ln>
          </p:spPr>
        </p:pic>
        <p:pic>
          <p:nvPicPr>
            <p:cNvPr id="34" name="Picture 33" descr="Image result for high ropes teesside">
              <a:extLst>
                <a:ext uri="{FF2B5EF4-FFF2-40B4-BE49-F238E27FC236}">
                  <a16:creationId xmlns:a16="http://schemas.microsoft.com/office/drawing/2014/main" xmlns="" id="{C0812FAC-0D90-7744-AE53-31E6BEEE0ABB}"/>
                </a:ext>
              </a:extLst>
            </p:cNvPr>
            <p:cNvPicPr>
              <a:picLocks noChangeAspect="1" noEditPoints="1" noChangeArrowheads="1" noChangeShapeType="1" noCrop="1"/>
            </p:cNvPicPr>
            <p:nvPr/>
          </p:nvPicPr>
          <p:blipFill rotWithShape="1">
            <a:blip r:embed="rId7" cstate="screen">
              <a:extLst>
                <a:ext uri="{28A0092B-C50C-407E-A947-70E740481C1C}">
                  <a14:useLocalDpi xmlns:a14="http://schemas.microsoft.com/office/drawing/2010/main"/>
                </a:ext>
              </a:extLst>
            </a:blip>
            <a:srcRect/>
            <a:stretch/>
          </p:blipFill>
          <p:spPr bwMode="auto">
            <a:xfrm>
              <a:off x="0" y="1663700"/>
              <a:ext cx="3481705" cy="2021205"/>
            </a:xfrm>
            <a:prstGeom prst="rect">
              <a:avLst/>
            </a:prstGeom>
            <a:noFill/>
            <a:ln>
              <a:noFill/>
            </a:ln>
          </p:spPr>
        </p:pic>
        <p:pic>
          <p:nvPicPr>
            <p:cNvPr id="36" name="Picture 35" descr="A picture containing outdoor, clock, building, tower&#10;&#10;Description automatically generated">
              <a:extLst>
                <a:ext uri="{FF2B5EF4-FFF2-40B4-BE49-F238E27FC236}">
                  <a16:creationId xmlns:a16="http://schemas.microsoft.com/office/drawing/2014/main" xmlns="" id="{283CBAC3-E844-2C46-96B6-CEF4D6F7016E}"/>
                </a:ext>
              </a:extLst>
            </p:cNvPr>
            <p:cNvPicPr>
              <a:picLocks noChangeAspect="1" noEditPoint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3568700" y="1663700"/>
              <a:ext cx="2667635" cy="3556000"/>
            </a:xfrm>
            <a:prstGeom prst="rect">
              <a:avLst/>
            </a:prstGeom>
          </p:spPr>
        </p:pic>
        <p:pic>
          <p:nvPicPr>
            <p:cNvPr id="38" name="Picture 37" descr="Image result for summerhill hartlepool">
              <a:extLst>
                <a:ext uri="{FF2B5EF4-FFF2-40B4-BE49-F238E27FC236}">
                  <a16:creationId xmlns:a16="http://schemas.microsoft.com/office/drawing/2014/main" xmlns="" id="{9D4A8BE2-FFE7-124F-AB5E-E1F2E8C10B1C}"/>
                </a:ext>
              </a:extLst>
            </p:cNvPr>
            <p:cNvPicPr>
              <a:picLocks noChangeAspect="1" noEditPoints="1" noChangeArrowheads="1" noChangeShapeType="1" noCrop="1"/>
            </p:cNvPicPr>
            <p:nvPr/>
          </p:nvPicPr>
          <p:blipFill rotWithShape="1">
            <a:blip r:embed="rId9" cstate="screen">
              <a:extLst>
                <a:ext uri="{28A0092B-C50C-407E-A947-70E740481C1C}">
                  <a14:useLocalDpi xmlns:a14="http://schemas.microsoft.com/office/drawing/2010/main"/>
                </a:ext>
              </a:extLst>
            </a:blip>
            <a:srcRect/>
            <a:stretch/>
          </p:blipFill>
          <p:spPr bwMode="auto">
            <a:xfrm>
              <a:off x="38100" y="5321300"/>
              <a:ext cx="6184900" cy="3492500"/>
            </a:xfrm>
            <a:prstGeom prst="rect">
              <a:avLst/>
            </a:prstGeom>
            <a:noFill/>
            <a:ln>
              <a:noFill/>
            </a:ln>
          </p:spPr>
        </p:pic>
      </p:grpSp>
      <p:pic>
        <p:nvPicPr>
          <p:cNvPr id="5" name="Graphic 4" descr="Ribbon">
            <a:extLst>
              <a:ext uri="{FF2B5EF4-FFF2-40B4-BE49-F238E27FC236}">
                <a16:creationId xmlns:a16="http://schemas.microsoft.com/office/drawing/2014/main" xmlns="" id="{BB72C252-9F45-744D-8662-DFD1A931088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840065" y="271727"/>
            <a:ext cx="1760833" cy="1760833"/>
          </a:xfrm>
          <a:prstGeom prst="rect">
            <a:avLst/>
          </a:prstGeom>
        </p:spPr>
      </p:pic>
      <p:pic>
        <p:nvPicPr>
          <p:cNvPr id="4" name="Audio 3">
            <a:hlinkClick r:id="" action="ppaction://media"/>
            <a:extLst>
              <a:ext uri="{FF2B5EF4-FFF2-40B4-BE49-F238E27FC236}">
                <a16:creationId xmlns:a16="http://schemas.microsoft.com/office/drawing/2014/main" xmlns="" id="{6593E088-8E9F-AD45-9E43-396703923DD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39611467"/>
      </p:ext>
    </p:extLst>
  </p:cSld>
  <p:clrMapOvr>
    <a:masterClrMapping/>
  </p:clrMapOvr>
  <mc:AlternateContent xmlns:mc="http://schemas.openxmlformats.org/markup-compatibility/2006" xmlns:p14="http://schemas.microsoft.com/office/powerpoint/2010/main">
    <mc:Choice Requires="p14">
      <p:transition spd="slow" p14:dur="2000" advTm="85599"/>
    </mc:Choice>
    <mc:Fallback xmlns="">
      <p:transition spd="slow" advTm="8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23A58148-D452-4F6F-A2FE-EED968DE1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A88C665-D43D-F74C-8D20-EC1DD177F5F3}"/>
              </a:ext>
            </a:extLst>
          </p:cNvPr>
          <p:cNvSpPr>
            <a:spLocks noGrp="1"/>
          </p:cNvSpPr>
          <p:nvPr>
            <p:ph type="title"/>
          </p:nvPr>
        </p:nvSpPr>
        <p:spPr>
          <a:xfrm>
            <a:off x="312724" y="3433763"/>
            <a:ext cx="3197013" cy="2743200"/>
          </a:xfrm>
        </p:spPr>
        <p:txBody>
          <a:bodyPr anchor="t">
            <a:normAutofit/>
          </a:bodyPr>
          <a:lstStyle/>
          <a:p>
            <a:pPr algn="ctr"/>
            <a:r>
              <a:rPr lang="en-US" sz="4800">
                <a:solidFill>
                  <a:schemeClr val="bg1"/>
                </a:solidFill>
              </a:rPr>
              <a:t>Take home messages</a:t>
            </a:r>
          </a:p>
        </p:txBody>
      </p:sp>
      <p:pic>
        <p:nvPicPr>
          <p:cNvPr id="5" name="Graphic 4" descr="House">
            <a:extLst>
              <a:ext uri="{FF2B5EF4-FFF2-40B4-BE49-F238E27FC236}">
                <a16:creationId xmlns:a16="http://schemas.microsoft.com/office/drawing/2014/main" xmlns="" id="{C320EA80-6A8E-6645-B89E-C5DD9162ABB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xmlns="" id="{261CA691-1A90-2548-AD79-AC661BB09757}"/>
              </a:ext>
            </a:extLst>
          </p:cNvPr>
          <p:cNvSpPr>
            <a:spLocks noGrp="1"/>
          </p:cNvSpPr>
          <p:nvPr>
            <p:ph idx="1"/>
          </p:nvPr>
        </p:nvSpPr>
        <p:spPr>
          <a:xfrm>
            <a:off x="4330719" y="641615"/>
            <a:ext cx="7289799" cy="5533496"/>
          </a:xfrm>
        </p:spPr>
        <p:txBody>
          <a:bodyPr anchor="ctr">
            <a:normAutofit/>
          </a:bodyPr>
          <a:lstStyle/>
          <a:p>
            <a:r>
              <a:rPr lang="en-US" sz="1500" dirty="0"/>
              <a:t>The new Strategy is for </a:t>
            </a:r>
            <a:r>
              <a:rPr lang="en-US" sz="1500" u="sng" dirty="0"/>
              <a:t>the town of Melton Mowbray not the whole Borough.</a:t>
            </a:r>
          </a:p>
          <a:p>
            <a:r>
              <a:rPr lang="en-US" sz="1500" u="sng" dirty="0"/>
              <a:t>Quality is generally good to very good </a:t>
            </a:r>
            <a:r>
              <a:rPr lang="en-US" sz="1500" dirty="0"/>
              <a:t>– well done to the Council.</a:t>
            </a:r>
            <a:r>
              <a:rPr lang="en-US" sz="1500" u="sng" dirty="0"/>
              <a:t> </a:t>
            </a:r>
          </a:p>
          <a:p>
            <a:r>
              <a:rPr lang="en-US" sz="1500" u="sng" dirty="0"/>
              <a:t>Long term investment is needed </a:t>
            </a:r>
            <a:r>
              <a:rPr lang="en-US" sz="1500" dirty="0"/>
              <a:t>to maintain quality. </a:t>
            </a:r>
          </a:p>
          <a:p>
            <a:r>
              <a:rPr lang="en-US" sz="1500" dirty="0"/>
              <a:t>There is an </a:t>
            </a:r>
            <a:r>
              <a:rPr lang="en-US" sz="1500" u="sng" dirty="0"/>
              <a:t>opportunity to reclassify some types of open space</a:t>
            </a:r>
            <a:r>
              <a:rPr lang="en-US" sz="1500" dirty="0"/>
              <a:t> by changing their management and purpose.</a:t>
            </a:r>
          </a:p>
          <a:p>
            <a:r>
              <a:rPr lang="en-US" sz="1500" dirty="0"/>
              <a:t>New standards are </a:t>
            </a:r>
            <a:r>
              <a:rPr lang="en-US" sz="1500" u="sng" dirty="0"/>
              <a:t>more in keeping with similar local authorities</a:t>
            </a:r>
            <a:r>
              <a:rPr lang="en-US" sz="1500" dirty="0"/>
              <a:t>.</a:t>
            </a:r>
            <a:r>
              <a:rPr lang="en-US" sz="1500" u="sng" dirty="0"/>
              <a:t> </a:t>
            </a:r>
          </a:p>
          <a:p>
            <a:r>
              <a:rPr lang="en-US" sz="1500" u="sng" dirty="0"/>
              <a:t>Population growth </a:t>
            </a:r>
            <a:r>
              <a:rPr lang="en-US" sz="1500" dirty="0"/>
              <a:t>between 2020 and 2036 </a:t>
            </a:r>
            <a:r>
              <a:rPr lang="en-US" sz="1500" u="sng" dirty="0"/>
              <a:t>will lead to a need for new provision</a:t>
            </a:r>
            <a:r>
              <a:rPr lang="en-US" sz="1500" dirty="0"/>
              <a:t> (especially parks and local areas of play) – Developer’s responsibility.</a:t>
            </a:r>
          </a:p>
          <a:p>
            <a:r>
              <a:rPr lang="en-US" sz="1500" dirty="0"/>
              <a:t>There are </a:t>
            </a:r>
            <a:r>
              <a:rPr lang="en-US" sz="1500" u="sng" dirty="0"/>
              <a:t>deficiencies in quantity </a:t>
            </a:r>
            <a:r>
              <a:rPr lang="en-US" sz="1500" dirty="0"/>
              <a:t>in some types of open space.</a:t>
            </a:r>
          </a:p>
          <a:p>
            <a:r>
              <a:rPr lang="en-US" sz="1500" dirty="0"/>
              <a:t>Need for </a:t>
            </a:r>
            <a:r>
              <a:rPr lang="en-US" sz="1500" u="sng" dirty="0"/>
              <a:t>more semi-natural greenspace to address climate emergency and improve green infrastructure within the town of Melton Mowbray</a:t>
            </a:r>
            <a:r>
              <a:rPr lang="en-US" sz="1500" dirty="0"/>
              <a:t>.</a:t>
            </a:r>
          </a:p>
          <a:p>
            <a:r>
              <a:rPr lang="en-US" sz="1500" u="sng" dirty="0"/>
              <a:t>Need for new cemetery provision </a:t>
            </a:r>
            <a:r>
              <a:rPr lang="en-US" sz="1500" dirty="0"/>
              <a:t>either by an extension into part of Melton County Park or a new facility accessed via MMDR.</a:t>
            </a:r>
          </a:p>
          <a:p>
            <a:r>
              <a:rPr lang="en-US" sz="1500" dirty="0"/>
              <a:t>Next step 1: </a:t>
            </a:r>
            <a:r>
              <a:rPr lang="en-US" sz="1500" u="sng" dirty="0"/>
              <a:t>extend audit and strategy </a:t>
            </a:r>
            <a:r>
              <a:rPr lang="en-US" sz="1500" dirty="0"/>
              <a:t>to the whole of the Borough to ensure a level playing field, comparability and a robust Local Plan evidence base.</a:t>
            </a:r>
          </a:p>
          <a:p>
            <a:r>
              <a:rPr lang="en-US" sz="1500" dirty="0"/>
              <a:t>Next step 2: An opportunity exists for a new c. 50ha plus ‘Melton Natural Park’ south of the town </a:t>
            </a:r>
            <a:r>
              <a:rPr lang="en-US" sz="1500" u="sng" dirty="0"/>
              <a:t>feasibility study needed</a:t>
            </a:r>
            <a:r>
              <a:rPr lang="en-US" sz="1500" dirty="0"/>
              <a:t>.</a:t>
            </a:r>
          </a:p>
          <a:p>
            <a:r>
              <a:rPr lang="en-US" sz="1500" u="sng" dirty="0"/>
              <a:t>Major changes will need to be included in the next local plan review</a:t>
            </a:r>
            <a:r>
              <a:rPr lang="en-US" sz="1500" dirty="0"/>
              <a:t> as they cannot be delivered under the current one.</a:t>
            </a:r>
          </a:p>
          <a:p>
            <a:endParaRPr lang="en-US" sz="1500" dirty="0"/>
          </a:p>
          <a:p>
            <a:endParaRPr lang="en-US" sz="1500" dirty="0"/>
          </a:p>
        </p:txBody>
      </p:sp>
      <p:pic>
        <p:nvPicPr>
          <p:cNvPr id="4" name="Audio 3">
            <a:hlinkClick r:id="" action="ppaction://media"/>
            <a:extLst>
              <a:ext uri="{FF2B5EF4-FFF2-40B4-BE49-F238E27FC236}">
                <a16:creationId xmlns:a16="http://schemas.microsoft.com/office/drawing/2014/main" xmlns="" id="{99EB7424-1BB9-BC4F-9BB6-1952FA5F25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29853478"/>
      </p:ext>
    </p:extLst>
  </p:cSld>
  <p:clrMapOvr>
    <a:masterClrMapping/>
  </p:clrMapOvr>
  <mc:AlternateContent xmlns:mc="http://schemas.openxmlformats.org/markup-compatibility/2006" xmlns:p14="http://schemas.microsoft.com/office/powerpoint/2010/main">
    <mc:Choice Requires="p14">
      <p:transition spd="slow" p14:dur="2000" advTm="154438"/>
    </mc:Choice>
    <mc:Fallback xmlns="">
      <p:transition spd="slow" advTm="15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56">
            <a:extLst>
              <a:ext uri="{FF2B5EF4-FFF2-40B4-BE49-F238E27FC236}">
                <a16:creationId xmlns:a16="http://schemas.microsoft.com/office/drawing/2014/main" xmlns="" id="{139AB947-785D-482B-A71B-C1C825A20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Freeform: Shape 58">
            <a:extLst>
              <a:ext uri="{FF2B5EF4-FFF2-40B4-BE49-F238E27FC236}">
                <a16:creationId xmlns:a16="http://schemas.microsoft.com/office/drawing/2014/main" xmlns="" id="{468A839C-B241-4F23-9A1D-CBCAFE6F50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9" name="Freeform: Shape 60">
            <a:extLst>
              <a:ext uri="{FF2B5EF4-FFF2-40B4-BE49-F238E27FC236}">
                <a16:creationId xmlns:a16="http://schemas.microsoft.com/office/drawing/2014/main" xmlns="" id="{AF68CAD5-0452-48EC-94D8-91ED8F5EB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A276B23-7913-9B45-8650-06CE70FA7349}"/>
              </a:ext>
            </a:extLst>
          </p:cNvPr>
          <p:cNvSpPr>
            <a:spLocks noGrp="1"/>
          </p:cNvSpPr>
          <p:nvPr>
            <p:ph type="title"/>
          </p:nvPr>
        </p:nvSpPr>
        <p:spPr>
          <a:xfrm>
            <a:off x="438912" y="859536"/>
            <a:ext cx="4837176" cy="1170432"/>
          </a:xfrm>
        </p:spPr>
        <p:txBody>
          <a:bodyPr anchor="b">
            <a:normAutofit/>
          </a:bodyPr>
          <a:lstStyle/>
          <a:p>
            <a:r>
              <a:rPr lang="en-US" sz="3400" dirty="0"/>
              <a:t>What is the Melton Open Space Strategy 2020</a:t>
            </a:r>
          </a:p>
        </p:txBody>
      </p:sp>
      <p:sp>
        <p:nvSpPr>
          <p:cNvPr id="70" name="Rectangle 62">
            <a:extLst>
              <a:ext uri="{FF2B5EF4-FFF2-40B4-BE49-F238E27FC236}">
                <a16:creationId xmlns:a16="http://schemas.microsoft.com/office/drawing/2014/main" xmlns="" id="{F89F292F-513F-4E95-9E51-6B736F17BD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64">
            <a:extLst>
              <a:ext uri="{FF2B5EF4-FFF2-40B4-BE49-F238E27FC236}">
                <a16:creationId xmlns:a16="http://schemas.microsoft.com/office/drawing/2014/main" xmlns="" id="{13A52E0E-6908-496E-BB67-DDBF1EEC3B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578CD72A-5D18-F349-BC55-892F8334A61A}"/>
              </a:ext>
            </a:extLst>
          </p:cNvPr>
          <p:cNvSpPr>
            <a:spLocks noGrp="1"/>
          </p:cNvSpPr>
          <p:nvPr>
            <p:ph idx="1"/>
          </p:nvPr>
        </p:nvSpPr>
        <p:spPr>
          <a:xfrm>
            <a:off x="438912" y="2514599"/>
            <a:ext cx="4837176" cy="4165899"/>
          </a:xfrm>
        </p:spPr>
        <p:txBody>
          <a:bodyPr>
            <a:normAutofit fontScale="92500" lnSpcReduction="10000"/>
          </a:bodyPr>
          <a:lstStyle/>
          <a:p>
            <a:r>
              <a:rPr lang="en-US" sz="1800" dirty="0"/>
              <a:t>Delimited by the boundary of Melton Mowbray town </a:t>
            </a:r>
            <a:r>
              <a:rPr lang="en-US" sz="1800" u="sng" dirty="0"/>
              <a:t>not </a:t>
            </a:r>
            <a:r>
              <a:rPr lang="en-US" sz="1800" u="sng"/>
              <a:t>the whole Borough</a:t>
            </a:r>
            <a:r>
              <a:rPr lang="en-US" sz="1800" dirty="0"/>
              <a:t>.</a:t>
            </a:r>
          </a:p>
          <a:p>
            <a:r>
              <a:rPr lang="en-US" sz="1800" dirty="0"/>
              <a:t>Evidence based report to support delivery of Council policies.</a:t>
            </a:r>
          </a:p>
          <a:p>
            <a:r>
              <a:rPr lang="en-US" sz="1800" dirty="0"/>
              <a:t>Replacement of a previous strategy dated 2015.</a:t>
            </a:r>
          </a:p>
          <a:p>
            <a:r>
              <a:rPr lang="en-US" sz="1800" dirty="0"/>
              <a:t>Compliant with national “Planning Practice Guidance”.</a:t>
            </a:r>
          </a:p>
          <a:p>
            <a:r>
              <a:rPr lang="en-US" sz="1800" dirty="0"/>
              <a:t>Comprehensive with a 60% increase in site auditing since 2015.</a:t>
            </a:r>
          </a:p>
          <a:p>
            <a:r>
              <a:rPr lang="en-US" sz="1800" dirty="0"/>
              <a:t>Includes a standalone review of cemetery provision.</a:t>
            </a:r>
          </a:p>
          <a:p>
            <a:r>
              <a:rPr lang="en-US" sz="1800" dirty="0"/>
              <a:t>Commissioned by the Borough Council and delivered by MD2 Consulting Ltd.</a:t>
            </a:r>
          </a:p>
          <a:p>
            <a:r>
              <a:rPr lang="en-US" sz="1800" dirty="0"/>
              <a:t>Completion expected autumn 2020.</a:t>
            </a:r>
          </a:p>
          <a:p>
            <a:endParaRPr lang="en-US" sz="1400" dirty="0"/>
          </a:p>
        </p:txBody>
      </p:sp>
      <p:pic>
        <p:nvPicPr>
          <p:cNvPr id="6" name="Picture 5">
            <a:extLst>
              <a:ext uri="{FF2B5EF4-FFF2-40B4-BE49-F238E27FC236}">
                <a16:creationId xmlns:a16="http://schemas.microsoft.com/office/drawing/2014/main" xmlns="" id="{EE469C26-1DFC-034E-A7D1-1FC2E10A4FC0}"/>
              </a:ext>
            </a:extLst>
          </p:cNvPr>
          <p:cNvPicPr/>
          <p:nvPr/>
        </p:nvPicPr>
        <p:blipFill>
          <a:blip r:embed="rId5" cstate="screen">
            <a:extLst>
              <a:ext uri="{28A0092B-C50C-407E-A947-70E740481C1C}">
                <a14:useLocalDpi xmlns:a14="http://schemas.microsoft.com/office/drawing/2010/main"/>
              </a:ext>
            </a:extLst>
          </a:blip>
          <a:stretch>
            <a:fillRect/>
          </a:stretch>
        </p:blipFill>
        <p:spPr bwMode="auto">
          <a:xfrm>
            <a:off x="6994424" y="585216"/>
            <a:ext cx="1654023" cy="2340864"/>
          </a:xfrm>
          <a:prstGeom prst="rect">
            <a:avLst/>
          </a:prstGeom>
          <a:noFill/>
        </p:spPr>
      </p:pic>
      <p:pic>
        <p:nvPicPr>
          <p:cNvPr id="24" name="Picture 23" descr="A picture containing tree, outdoor, grass, sky&#10;&#10;Description automatically generated">
            <a:extLst>
              <a:ext uri="{FF2B5EF4-FFF2-40B4-BE49-F238E27FC236}">
                <a16:creationId xmlns:a16="http://schemas.microsoft.com/office/drawing/2014/main" xmlns="" id="{DDE481F8-6650-8748-901F-95FFC982B56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9367725" y="609469"/>
            <a:ext cx="2340864" cy="2292358"/>
          </a:xfrm>
          <a:prstGeom prst="rect">
            <a:avLst/>
          </a:prstGeom>
          <a:noFill/>
        </p:spPr>
      </p:pic>
      <p:pic>
        <p:nvPicPr>
          <p:cNvPr id="30" name="Picture 29" descr="A river running through a forest&#10;&#10;Description automatically generated">
            <a:extLst>
              <a:ext uri="{FF2B5EF4-FFF2-40B4-BE49-F238E27FC236}">
                <a16:creationId xmlns:a16="http://schemas.microsoft.com/office/drawing/2014/main" xmlns="" id="{34FF0081-DBCF-0F46-9FDC-1B1F752C474E}"/>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7649567" y="2377799"/>
            <a:ext cx="3057143" cy="4552481"/>
          </a:xfrm>
          <a:prstGeom prst="rect">
            <a:avLst/>
          </a:prstGeom>
          <a:noFill/>
        </p:spPr>
      </p:pic>
      <p:pic>
        <p:nvPicPr>
          <p:cNvPr id="7" name="Audio 6">
            <a:hlinkClick r:id="" action="ppaction://media"/>
            <a:extLst>
              <a:ext uri="{FF2B5EF4-FFF2-40B4-BE49-F238E27FC236}">
                <a16:creationId xmlns:a16="http://schemas.microsoft.com/office/drawing/2014/main" xmlns="" id="{3CFEB94E-9331-994B-8701-8342CB76C7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14498331"/>
      </p:ext>
    </p:extLst>
  </p:cSld>
  <p:clrMapOvr>
    <a:masterClrMapping/>
  </p:clrMapOvr>
  <mc:AlternateContent xmlns:mc="http://schemas.openxmlformats.org/markup-compatibility/2006" xmlns:p14="http://schemas.microsoft.com/office/powerpoint/2010/main">
    <mc:Choice Requires="p14">
      <p:transition spd="slow" p14:dur="2000" advTm="120442"/>
    </mc:Choice>
    <mc:Fallback xmlns="">
      <p:transition spd="slow" advTm="12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B32A67F-3598-4A13-8552-DA884FFCCE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8F595B-2D11-7647-A6D8-4194D51801D0}"/>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kern="1200">
                <a:solidFill>
                  <a:schemeClr val="bg1"/>
                </a:solidFill>
                <a:latin typeface="+mj-lt"/>
                <a:ea typeface="+mj-ea"/>
                <a:cs typeface="+mj-cs"/>
              </a:rPr>
              <a:t>QUESTIONS</a:t>
            </a:r>
          </a:p>
        </p:txBody>
      </p:sp>
      <p:sp>
        <p:nvSpPr>
          <p:cNvPr id="11" name="Freeform: Shape 10">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598EBA13-C937-430B-9523-439FE21096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Help">
            <a:extLst>
              <a:ext uri="{FF2B5EF4-FFF2-40B4-BE49-F238E27FC236}">
                <a16:creationId xmlns:a16="http://schemas.microsoft.com/office/drawing/2014/main" xmlns="" id="{153A5467-E746-440B-9B71-F8F5643A9AB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210424" y="1845770"/>
            <a:ext cx="4333875" cy="4333875"/>
          </a:xfrm>
          <a:prstGeom prst="rect">
            <a:avLst/>
          </a:prstGeom>
        </p:spPr>
      </p:pic>
      <p:pic>
        <p:nvPicPr>
          <p:cNvPr id="3" name="Audio 2">
            <a:hlinkClick r:id="" action="ppaction://media"/>
            <a:extLst>
              <a:ext uri="{FF2B5EF4-FFF2-40B4-BE49-F238E27FC236}">
                <a16:creationId xmlns:a16="http://schemas.microsoft.com/office/drawing/2014/main" xmlns="" id="{8251C1BE-35FA-6943-8742-8C13A7E526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83692316"/>
      </p:ext>
    </p:extLst>
  </p:cSld>
  <p:clrMapOvr>
    <a:masterClrMapping/>
  </p:clrMapOvr>
  <mc:AlternateContent xmlns:mc="http://schemas.openxmlformats.org/markup-compatibility/2006" xmlns:p14="http://schemas.microsoft.com/office/powerpoint/2010/main">
    <mc:Choice Requires="p14">
      <p:transition spd="slow" p14:dur="2000" advTm="25381"/>
    </mc:Choice>
    <mc:Fallback xmlns="">
      <p:transition spd="slow" advTm="2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1">
            <a:extLst>
              <a:ext uri="{FF2B5EF4-FFF2-40B4-BE49-F238E27FC236}">
                <a16:creationId xmlns:a16="http://schemas.microsoft.com/office/drawing/2014/main" xmlns=""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ath with trees on the side of a road&#10;&#10;Description automatically generated">
            <a:extLst>
              <a:ext uri="{FF2B5EF4-FFF2-40B4-BE49-F238E27FC236}">
                <a16:creationId xmlns:a16="http://schemas.microsoft.com/office/drawing/2014/main" xmlns="" id="{3F3DA338-8418-A64C-BE63-BA674BE11315}"/>
              </a:ext>
            </a:extLst>
          </p:cNvPr>
          <p:cNvPicPr/>
          <p:nvPr/>
        </p:nvPicPr>
        <p:blipFill rotWithShape="1">
          <a:blip r:embed="rId5" cstate="screen">
            <a:extLst>
              <a:ext uri="{28A0092B-C50C-407E-A947-70E740481C1C}">
                <a14:useLocalDpi xmlns:a14="http://schemas.microsoft.com/office/drawing/2010/main"/>
              </a:ext>
            </a:extLst>
          </a:blip>
          <a:srcRect r="-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4" name="Picture 3" descr="A group of people on a sidewalk near a fence&#10;&#10;Description automatically generated">
            <a:extLst>
              <a:ext uri="{FF2B5EF4-FFF2-40B4-BE49-F238E27FC236}">
                <a16:creationId xmlns:a16="http://schemas.microsoft.com/office/drawing/2014/main" xmlns="" id="{A0B304BE-DE4F-F34B-B6A8-357508C89CEB}"/>
              </a:ext>
            </a:extLst>
          </p:cNvPr>
          <p:cNvPicPr/>
          <p:nvPr/>
        </p:nvPicPr>
        <p:blipFill rotWithShape="1">
          <a:blip r:embed="rId6" cstate="screen">
            <a:extLst>
              <a:ext uri="{28A0092B-C50C-407E-A947-70E740481C1C}">
                <a14:useLocalDpi xmlns:a14="http://schemas.microsoft.com/office/drawing/2010/main"/>
              </a:ext>
            </a:extLst>
          </a:blip>
          <a:srcRect r="-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41" name="Freeform: Shape 33">
            <a:extLst>
              <a:ext uri="{FF2B5EF4-FFF2-40B4-BE49-F238E27FC236}">
                <a16:creationId xmlns:a16="http://schemas.microsoft.com/office/drawing/2014/main" xmlns=""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Freeform: Shape 35">
            <a:extLst>
              <a:ext uri="{FF2B5EF4-FFF2-40B4-BE49-F238E27FC236}">
                <a16:creationId xmlns:a16="http://schemas.microsoft.com/office/drawing/2014/main" xmlns=""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xmlns="" id="{C4D745B5-2BA4-B944-A8AB-E98B8DD36848}"/>
              </a:ext>
            </a:extLst>
          </p:cNvPr>
          <p:cNvSpPr>
            <a:spLocks noGrp="1"/>
          </p:cNvSpPr>
          <p:nvPr>
            <p:ph type="title"/>
          </p:nvPr>
        </p:nvSpPr>
        <p:spPr>
          <a:xfrm>
            <a:off x="448056" y="859536"/>
            <a:ext cx="4832802" cy="1243584"/>
          </a:xfrm>
        </p:spPr>
        <p:txBody>
          <a:bodyPr>
            <a:normAutofit/>
          </a:bodyPr>
          <a:lstStyle/>
          <a:p>
            <a:r>
              <a:rPr lang="en-US" sz="3400" dirty="0"/>
              <a:t>Objectives</a:t>
            </a:r>
          </a:p>
        </p:txBody>
      </p:sp>
      <p:sp>
        <p:nvSpPr>
          <p:cNvPr id="38" name="Rectangle 37">
            <a:extLst>
              <a:ext uri="{FF2B5EF4-FFF2-40B4-BE49-F238E27FC236}">
                <a16:creationId xmlns:a16="http://schemas.microsoft.com/office/drawing/2014/main" xmlns=""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0" name="Rectangle 39">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xmlns=""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05803AAD-739B-0A48-A776-ABECE9C0AF8E}"/>
              </a:ext>
            </a:extLst>
          </p:cNvPr>
          <p:cNvSpPr>
            <a:spLocks noGrp="1"/>
          </p:cNvSpPr>
          <p:nvPr>
            <p:ph idx="1"/>
          </p:nvPr>
        </p:nvSpPr>
        <p:spPr>
          <a:xfrm>
            <a:off x="448056" y="2512611"/>
            <a:ext cx="4832803" cy="3664351"/>
          </a:xfrm>
        </p:spPr>
        <p:txBody>
          <a:bodyPr>
            <a:normAutofit/>
          </a:bodyPr>
          <a:lstStyle/>
          <a:p>
            <a:r>
              <a:rPr lang="en-US" sz="1700"/>
              <a:t>Link to the Council’s Local Plan - especially policies EN7 (open Space) and EN3 (Green Infrastructure).</a:t>
            </a:r>
          </a:p>
          <a:p>
            <a:r>
              <a:rPr lang="en-US" sz="1700"/>
              <a:t>Link to the Council’s Corporate priorities</a:t>
            </a:r>
          </a:p>
          <a:p>
            <a:r>
              <a:rPr lang="en-US" sz="1700"/>
              <a:t>Provide clarity and transparency when seeking developer contributions for open space.</a:t>
            </a:r>
          </a:p>
          <a:p>
            <a:r>
              <a:rPr lang="en-US" sz="1700"/>
              <a:t>Respond to the declaration of the climate emergency.</a:t>
            </a:r>
          </a:p>
          <a:p>
            <a:r>
              <a:rPr lang="en-US" sz="1700"/>
              <a:t>Directly related to urban growth – creation of sustainable neighbourhoods.</a:t>
            </a:r>
          </a:p>
          <a:p>
            <a:r>
              <a:rPr lang="en-US" sz="1700"/>
              <a:t>Recognise other major changes of which the Melton Mowbray Distributor Road (MMDR) is most notable.</a:t>
            </a:r>
          </a:p>
          <a:p>
            <a:endParaRPr lang="en-US" sz="1700"/>
          </a:p>
        </p:txBody>
      </p:sp>
      <p:pic>
        <p:nvPicPr>
          <p:cNvPr id="5" name="Audio 4">
            <a:hlinkClick r:id="" action="ppaction://media"/>
            <a:extLst>
              <a:ext uri="{FF2B5EF4-FFF2-40B4-BE49-F238E27FC236}">
                <a16:creationId xmlns:a16="http://schemas.microsoft.com/office/drawing/2014/main" xmlns="" id="{58CC2766-5457-2241-8157-15B719442A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52703970"/>
      </p:ext>
    </p:extLst>
  </p:cSld>
  <p:clrMapOvr>
    <a:masterClrMapping/>
  </p:clrMapOvr>
  <mc:AlternateContent xmlns:mc="http://schemas.openxmlformats.org/markup-compatibility/2006" xmlns:p14="http://schemas.microsoft.com/office/powerpoint/2010/main">
    <mc:Choice Requires="p14">
      <p:transition spd="slow" p14:dur="2000" advTm="119695"/>
    </mc:Choice>
    <mc:Fallback xmlns="">
      <p:transition spd="slow" advTm="11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60AFAAC-EA6C-45A9-9E03-C9C9F0193B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xmlns="" id="{BE74EEBF-E6DC-E44C-972C-ABFC6D3D222D}"/>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p:spPr>
      </p:pic>
      <p:sp useBgFill="1">
        <p:nvSpPr>
          <p:cNvPr id="11" name="Freeform: Shape 10">
            <a:extLst>
              <a:ext uri="{FF2B5EF4-FFF2-40B4-BE49-F238E27FC236}">
                <a16:creationId xmlns:a16="http://schemas.microsoft.com/office/drawing/2014/main" xmlns="" id="{83549E37-C86B-4401-90BD-D8BF83859F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8A17784E-76D8-4521-A77D-0D2EBB923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503868D-B8F8-B247-85D0-AE3CFBCD9B30}"/>
              </a:ext>
            </a:extLst>
          </p:cNvPr>
          <p:cNvSpPr>
            <a:spLocks noGrp="1"/>
          </p:cNvSpPr>
          <p:nvPr>
            <p:ph type="title"/>
          </p:nvPr>
        </p:nvSpPr>
        <p:spPr>
          <a:xfrm>
            <a:off x="374904" y="856488"/>
            <a:ext cx="4992624" cy="1243584"/>
          </a:xfrm>
        </p:spPr>
        <p:txBody>
          <a:bodyPr anchor="ctr">
            <a:normAutofit/>
          </a:bodyPr>
          <a:lstStyle/>
          <a:p>
            <a:r>
              <a:rPr lang="en-US" sz="3400" dirty="0"/>
              <a:t>Methodology</a:t>
            </a:r>
          </a:p>
        </p:txBody>
      </p:sp>
      <p:sp>
        <p:nvSpPr>
          <p:cNvPr id="15" name="Rectangle 14">
            <a:extLst>
              <a:ext uri="{FF2B5EF4-FFF2-40B4-BE49-F238E27FC236}">
                <a16:creationId xmlns:a16="http://schemas.microsoft.com/office/drawing/2014/main" xmlns="" id="{C0036C6B-F09C-4EAB-AE02-8D056EE748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FC8D5885-2804-4D3C-BE31-902E4D32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5DDB21B3-F04A-D741-99E0-2AEC13546016}"/>
              </a:ext>
            </a:extLst>
          </p:cNvPr>
          <p:cNvSpPr>
            <a:spLocks noGrp="1"/>
          </p:cNvSpPr>
          <p:nvPr>
            <p:ph idx="1"/>
          </p:nvPr>
        </p:nvSpPr>
        <p:spPr>
          <a:xfrm>
            <a:off x="374904" y="2522949"/>
            <a:ext cx="5065776" cy="3402363"/>
          </a:xfrm>
        </p:spPr>
        <p:txBody>
          <a:bodyPr anchor="t">
            <a:normAutofit fontScale="85000" lnSpcReduction="20000"/>
          </a:bodyPr>
          <a:lstStyle/>
          <a:p>
            <a:r>
              <a:rPr lang="en-US" sz="1900" dirty="0"/>
              <a:t>Review of all relevant documents</a:t>
            </a:r>
          </a:p>
          <a:p>
            <a:r>
              <a:rPr lang="en-US" sz="1900" dirty="0"/>
              <a:t>Undertake audit (visits) to all sites giving them a quality score</a:t>
            </a:r>
          </a:p>
          <a:p>
            <a:r>
              <a:rPr lang="en-US" sz="1900" dirty="0"/>
              <a:t>Determine the role of other organisations such as the Town Estate</a:t>
            </a:r>
          </a:p>
          <a:p>
            <a:r>
              <a:rPr lang="en-US" sz="1900" dirty="0"/>
              <a:t>Compare with other authorities like Melton to ascertain realistic quantity and access standards.</a:t>
            </a:r>
          </a:p>
          <a:p>
            <a:r>
              <a:rPr lang="en-US" sz="1900" dirty="0"/>
              <a:t>Map and record on a database for future use.</a:t>
            </a:r>
          </a:p>
          <a:p>
            <a:r>
              <a:rPr lang="en-US" sz="1900" dirty="0"/>
              <a:t>Propose strategies, recommendations and an action plan.</a:t>
            </a:r>
          </a:p>
          <a:p>
            <a:r>
              <a:rPr lang="en-US" sz="1900" dirty="0"/>
              <a:t>Conduct a consultation.</a:t>
            </a:r>
          </a:p>
          <a:p>
            <a:r>
              <a:rPr lang="en-US" sz="1900" dirty="0"/>
              <a:t>Create an interactive web applet (see opposite).</a:t>
            </a:r>
          </a:p>
          <a:p>
            <a:r>
              <a:rPr lang="en-US" sz="1900" dirty="0"/>
              <a:t>Undertake a cemetery provision review.</a:t>
            </a:r>
          </a:p>
          <a:p>
            <a:endParaRPr lang="en-US" sz="1900" dirty="0"/>
          </a:p>
          <a:p>
            <a:endParaRPr lang="en-US" sz="1900" dirty="0"/>
          </a:p>
        </p:txBody>
      </p:sp>
      <p:pic>
        <p:nvPicPr>
          <p:cNvPr id="5" name="Audio 4">
            <a:hlinkClick r:id="" action="ppaction://media"/>
            <a:extLst>
              <a:ext uri="{FF2B5EF4-FFF2-40B4-BE49-F238E27FC236}">
                <a16:creationId xmlns:a16="http://schemas.microsoft.com/office/drawing/2014/main" xmlns="" id="{3681F827-B61F-C540-9F96-373BDA9C9C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52546073"/>
      </p:ext>
    </p:extLst>
  </p:cSld>
  <p:clrMapOvr>
    <a:masterClrMapping/>
  </p:clrMapOvr>
  <mc:AlternateContent xmlns:mc="http://schemas.openxmlformats.org/markup-compatibility/2006" xmlns:p14="http://schemas.microsoft.com/office/powerpoint/2010/main">
    <mc:Choice Requires="p14">
      <p:transition spd="slow" p14:dur="2000" advTm="72093"/>
    </mc:Choice>
    <mc:Fallback xmlns="">
      <p:transition spd="slow" advTm="7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ath with trees on the side of a road&#10;&#10;Description automatically generated">
            <a:extLst>
              <a:ext uri="{FF2B5EF4-FFF2-40B4-BE49-F238E27FC236}">
                <a16:creationId xmlns:a16="http://schemas.microsoft.com/office/drawing/2014/main" xmlns="" id="{E0A4C521-7DB7-984F-8D6C-F52DDC186CDE}"/>
              </a:ext>
            </a:extLst>
          </p:cNvPr>
          <p:cNvPicPr/>
          <p:nvPr/>
        </p:nvPicPr>
        <p:blipFill rotWithShape="1">
          <a:blip r:embed="rId4" cstate="screen">
            <a:alphaModFix/>
            <a:extLst>
              <a:ext uri="{28A0092B-C50C-407E-A947-70E740481C1C}">
                <a14:useLocalDpi xmlns:a14="http://schemas.microsoft.com/office/drawing/2010/main"/>
              </a:ext>
            </a:extLst>
          </a:blip>
          <a:srcRect/>
          <a:stretch/>
        </p:blipFill>
        <p:spPr bwMode="auto">
          <a:xfrm>
            <a:off x="5797848" y="0"/>
            <a:ext cx="6394152" cy="6857990"/>
          </a:xfrm>
          <a:prstGeom prst="rect">
            <a:avLst/>
          </a:prstGeom>
          <a:noFill/>
        </p:spPr>
      </p:pic>
      <p:pic>
        <p:nvPicPr>
          <p:cNvPr id="20" name="Picture 1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3AE49686-DB60-C848-9DA3-AD709E7F4745}"/>
              </a:ext>
            </a:extLst>
          </p:cNvPr>
          <p:cNvSpPr>
            <a:spLocks noGrp="1"/>
          </p:cNvSpPr>
          <p:nvPr>
            <p:ph type="title"/>
          </p:nvPr>
        </p:nvSpPr>
        <p:spPr>
          <a:xfrm>
            <a:off x="268225" y="286381"/>
            <a:ext cx="3846575" cy="1311664"/>
          </a:xfrm>
        </p:spPr>
        <p:txBody>
          <a:bodyPr>
            <a:normAutofit fontScale="90000"/>
          </a:bodyPr>
          <a:lstStyle/>
          <a:p>
            <a:r>
              <a:rPr lang="en-US" sz="3400" dirty="0">
                <a:solidFill>
                  <a:srgbClr val="000000"/>
                </a:solidFill>
              </a:rPr>
              <a:t>Melton Mowbray Cemetery Provision review</a:t>
            </a:r>
          </a:p>
        </p:txBody>
      </p:sp>
      <p:sp>
        <p:nvSpPr>
          <p:cNvPr id="3" name="Content Placeholder 2">
            <a:extLst>
              <a:ext uri="{FF2B5EF4-FFF2-40B4-BE49-F238E27FC236}">
                <a16:creationId xmlns:a16="http://schemas.microsoft.com/office/drawing/2014/main" xmlns="" id="{DD77777D-9997-0843-9F14-AD4EAFF205E0}"/>
              </a:ext>
            </a:extLst>
          </p:cNvPr>
          <p:cNvSpPr>
            <a:spLocks noGrp="1"/>
          </p:cNvSpPr>
          <p:nvPr>
            <p:ph idx="1"/>
          </p:nvPr>
        </p:nvSpPr>
        <p:spPr>
          <a:xfrm>
            <a:off x="154811" y="1884426"/>
            <a:ext cx="5941189" cy="4409073"/>
          </a:xfrm>
        </p:spPr>
        <p:txBody>
          <a:bodyPr anchor="ctr">
            <a:noAutofit/>
          </a:bodyPr>
          <a:lstStyle/>
          <a:p>
            <a:r>
              <a:rPr lang="en-GB" sz="1600" dirty="0">
                <a:solidFill>
                  <a:srgbClr val="000000"/>
                </a:solidFill>
              </a:rPr>
              <a:t>Previous estimates suggest that one hectare of new land will be needed that can be deliverable and operational during 2021. </a:t>
            </a:r>
          </a:p>
          <a:p>
            <a:r>
              <a:rPr lang="en-GB" sz="1600" dirty="0">
                <a:solidFill>
                  <a:srgbClr val="000000"/>
                </a:solidFill>
              </a:rPr>
              <a:t>Result of 2019/20 study – new or extended provision is indeed needed.  Natural burial and crematoria services available elsewhere.  For Melton Mowbray the issue is mainly one of conventional burial (body or ashes).</a:t>
            </a:r>
          </a:p>
          <a:p>
            <a:r>
              <a:rPr lang="en-GB" sz="1600" dirty="0">
                <a:solidFill>
                  <a:srgbClr val="000000"/>
                </a:solidFill>
              </a:rPr>
              <a:t>Two options – an extension of Thorpe Road (limited opportunity) or new provision.</a:t>
            </a:r>
            <a:endParaRPr lang="en-US" sz="1600" dirty="0">
              <a:solidFill>
                <a:srgbClr val="000000"/>
              </a:solidFill>
            </a:endParaRPr>
          </a:p>
          <a:p>
            <a:r>
              <a:rPr lang="en-US" sz="1600" dirty="0">
                <a:solidFill>
                  <a:srgbClr val="000000"/>
                </a:solidFill>
              </a:rPr>
              <a:t>15 sites investigated, two on the short list.  Land within Country Park off Doctors Lane as an extension (close but not directly connected) and a new site off MMDR roundabout at Nottingham Road.</a:t>
            </a:r>
            <a:endParaRPr lang="en-GB" sz="1600" dirty="0">
              <a:solidFill>
                <a:srgbClr val="000000"/>
              </a:solidFill>
            </a:endParaRPr>
          </a:p>
          <a:p>
            <a:r>
              <a:rPr lang="en-GB" sz="1600" dirty="0">
                <a:solidFill>
                  <a:srgbClr val="000000"/>
                </a:solidFill>
              </a:rPr>
              <a:t>Logistical and legal land ownership issues will need to be resolved, e.g. restrictive covenants at Country Park and land ownership off MMDR.</a:t>
            </a:r>
          </a:p>
          <a:p>
            <a:r>
              <a:rPr lang="en-GB" sz="1600" dirty="0">
                <a:solidFill>
                  <a:srgbClr val="000000"/>
                </a:solidFill>
              </a:rPr>
              <a:t>Strategic partner needed so co-location with other services including crematoria and natural burial might be advantageous. </a:t>
            </a:r>
          </a:p>
          <a:p>
            <a:r>
              <a:rPr lang="en-GB" sz="1600" dirty="0">
                <a:solidFill>
                  <a:srgbClr val="000000"/>
                </a:solidFill>
              </a:rPr>
              <a:t>Road map on how to proceed included in the provision report.</a:t>
            </a:r>
            <a:endParaRPr lang="en-US" sz="1600" dirty="0">
              <a:solidFill>
                <a:srgbClr val="000000"/>
              </a:solidFill>
            </a:endParaRPr>
          </a:p>
        </p:txBody>
      </p:sp>
      <p:sp>
        <p:nvSpPr>
          <p:cNvPr id="5" name="Sun 4">
            <a:extLst>
              <a:ext uri="{FF2B5EF4-FFF2-40B4-BE49-F238E27FC236}">
                <a16:creationId xmlns:a16="http://schemas.microsoft.com/office/drawing/2014/main" xmlns="" id="{D9E2628A-9684-E948-94AF-00CF8F28E341}"/>
              </a:ext>
            </a:extLst>
          </p:cNvPr>
          <p:cNvSpPr/>
          <p:nvPr/>
        </p:nvSpPr>
        <p:spPr>
          <a:xfrm>
            <a:off x="4587458" y="83010"/>
            <a:ext cx="1508542" cy="1515035"/>
          </a:xfrm>
          <a:prstGeom prst="su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Findings</a:t>
            </a:r>
          </a:p>
        </p:txBody>
      </p:sp>
      <p:pic>
        <p:nvPicPr>
          <p:cNvPr id="6" name="Audio 5">
            <a:hlinkClick r:id="" action="ppaction://media"/>
            <a:extLst>
              <a:ext uri="{FF2B5EF4-FFF2-40B4-BE49-F238E27FC236}">
                <a16:creationId xmlns:a16="http://schemas.microsoft.com/office/drawing/2014/main" xmlns="" id="{503B978D-0B55-264D-B22E-6DE8C0F11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3637488"/>
      </p:ext>
    </p:extLst>
  </p:cSld>
  <p:clrMapOvr>
    <a:masterClrMapping/>
  </p:clrMapOvr>
  <mc:AlternateContent xmlns:mc="http://schemas.openxmlformats.org/markup-compatibility/2006" xmlns:p14="http://schemas.microsoft.com/office/powerpoint/2010/main">
    <mc:Choice Requires="p14">
      <p:transition spd="slow" p14:dur="2000" advTm="171798"/>
    </mc:Choice>
    <mc:Fallback xmlns="">
      <p:transition spd="slow" advTm="17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7A0C9-8F7F-8849-B070-BCA6E176FE98}"/>
              </a:ext>
            </a:extLst>
          </p:cNvPr>
          <p:cNvSpPr>
            <a:spLocks noGrp="1"/>
          </p:cNvSpPr>
          <p:nvPr>
            <p:ph type="title"/>
          </p:nvPr>
        </p:nvSpPr>
        <p:spPr>
          <a:xfrm>
            <a:off x="584498" y="158365"/>
            <a:ext cx="10926184" cy="888310"/>
          </a:xfrm>
        </p:spPr>
        <p:txBody>
          <a:bodyPr>
            <a:normAutofit fontScale="90000"/>
          </a:bodyPr>
          <a:lstStyle/>
          <a:p>
            <a:r>
              <a:rPr lang="en-US" sz="3400" dirty="0"/>
              <a:t>Types of open space featured in the 2020 Open Space Strategy</a:t>
            </a:r>
          </a:p>
        </p:txBody>
      </p:sp>
      <p:graphicFrame>
        <p:nvGraphicFramePr>
          <p:cNvPr id="13" name="Table 12">
            <a:extLst>
              <a:ext uri="{FF2B5EF4-FFF2-40B4-BE49-F238E27FC236}">
                <a16:creationId xmlns:a16="http://schemas.microsoft.com/office/drawing/2014/main" xmlns="" id="{37692855-BF03-C048-A24B-B18BE8F7A6B3}"/>
              </a:ext>
            </a:extLst>
          </p:cNvPr>
          <p:cNvGraphicFramePr>
            <a:graphicFrameLocks noGrp="1"/>
          </p:cNvGraphicFramePr>
          <p:nvPr>
            <p:extLst>
              <p:ext uri="{D42A27DB-BD31-4B8C-83A1-F6EECF244321}">
                <p14:modId xmlns:p14="http://schemas.microsoft.com/office/powerpoint/2010/main" val="751851711"/>
              </p:ext>
            </p:extLst>
          </p:nvPr>
        </p:nvGraphicFramePr>
        <p:xfrm>
          <a:off x="584498" y="1290928"/>
          <a:ext cx="10926184" cy="4554796"/>
        </p:xfrm>
        <a:graphic>
          <a:graphicData uri="http://schemas.openxmlformats.org/drawingml/2006/table">
            <a:tbl>
              <a:tblPr firstRow="1" firstCol="1" bandRow="1">
                <a:tableStyleId>{5C22544A-7EE6-4342-B048-85BDC9FD1C3A}</a:tableStyleId>
              </a:tblPr>
              <a:tblGrid>
                <a:gridCol w="3094617">
                  <a:extLst>
                    <a:ext uri="{9D8B030D-6E8A-4147-A177-3AD203B41FA5}">
                      <a16:colId xmlns:a16="http://schemas.microsoft.com/office/drawing/2014/main" xmlns="" val="167739786"/>
                    </a:ext>
                  </a:extLst>
                </a:gridCol>
                <a:gridCol w="7831567">
                  <a:extLst>
                    <a:ext uri="{9D8B030D-6E8A-4147-A177-3AD203B41FA5}">
                      <a16:colId xmlns:a16="http://schemas.microsoft.com/office/drawing/2014/main" xmlns="" val="3697253577"/>
                    </a:ext>
                  </a:extLst>
                </a:gridCol>
              </a:tblGrid>
              <a:tr h="404832">
                <a:tc>
                  <a:txBody>
                    <a:bodyPr/>
                    <a:lstStyle/>
                    <a:p>
                      <a:pPr algn="l">
                        <a:lnSpc>
                          <a:spcPct val="100000"/>
                        </a:lnSpc>
                        <a:spcAft>
                          <a:spcPts val="0"/>
                        </a:spcAft>
                      </a:pPr>
                      <a:r>
                        <a:rPr lang="en-GB" sz="1700" dirty="0">
                          <a:effectLst/>
                        </a:rPr>
                        <a:t>Typology name</a:t>
                      </a:r>
                      <a:endParaRPr lang="en-GB"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a:effectLst/>
                        </a:rPr>
                        <a:t>Notes</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859210536"/>
                  </a:ext>
                </a:extLst>
              </a:tr>
              <a:tr h="404832">
                <a:tc>
                  <a:txBody>
                    <a:bodyPr/>
                    <a:lstStyle/>
                    <a:p>
                      <a:pPr algn="l">
                        <a:lnSpc>
                          <a:spcPct val="100000"/>
                        </a:lnSpc>
                        <a:spcAft>
                          <a:spcPts val="0"/>
                        </a:spcAft>
                      </a:pPr>
                      <a:r>
                        <a:rPr lang="en-GB" sz="1700">
                          <a:effectLst/>
                        </a:rPr>
                        <a:t>Allotments</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a:effectLst/>
                        </a:rPr>
                        <a:t>Includes recognisable allotment gardens along with community growing spaces.</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991419844"/>
                  </a:ext>
                </a:extLst>
              </a:tr>
              <a:tr h="642608">
                <a:tc>
                  <a:txBody>
                    <a:bodyPr/>
                    <a:lstStyle/>
                    <a:p>
                      <a:pPr algn="l">
                        <a:lnSpc>
                          <a:spcPct val="100000"/>
                        </a:lnSpc>
                        <a:spcAft>
                          <a:spcPts val="0"/>
                        </a:spcAft>
                      </a:pPr>
                      <a:r>
                        <a:rPr lang="en-GB" sz="1700" dirty="0">
                          <a:effectLst/>
                        </a:rPr>
                        <a:t>Amenity greenspace</a:t>
                      </a:r>
                      <a:endParaRPr lang="en-GB"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a:effectLst/>
                        </a:rPr>
                        <a:t>Planned or incidental open space often (but not only) grass – amenity use, and visual appearance are key considerations.</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796956877"/>
                  </a:ext>
                </a:extLst>
              </a:tr>
              <a:tr h="666974">
                <a:tc>
                  <a:txBody>
                    <a:bodyPr/>
                    <a:lstStyle/>
                    <a:p>
                      <a:pPr algn="l">
                        <a:lnSpc>
                          <a:spcPct val="100000"/>
                        </a:lnSpc>
                        <a:spcAft>
                          <a:spcPts val="0"/>
                        </a:spcAft>
                      </a:pPr>
                      <a:r>
                        <a:rPr lang="en-GB" sz="1700">
                          <a:effectLst/>
                        </a:rPr>
                        <a:t>Churchyard and cemeteries</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a:effectLst/>
                        </a:rPr>
                        <a:t>These are considered only when they are publicly accessible areas and have a significant greenspace component.  </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617838569"/>
                  </a:ext>
                </a:extLst>
              </a:tr>
              <a:tr h="656217">
                <a:tc>
                  <a:txBody>
                    <a:bodyPr/>
                    <a:lstStyle/>
                    <a:p>
                      <a:pPr algn="l">
                        <a:lnSpc>
                          <a:spcPct val="100000"/>
                        </a:lnSpc>
                        <a:spcAft>
                          <a:spcPts val="0"/>
                        </a:spcAft>
                      </a:pPr>
                      <a:r>
                        <a:rPr lang="en-GB" sz="1700" dirty="0">
                          <a:effectLst/>
                        </a:rPr>
                        <a:t>Non-pitch sport facility</a:t>
                      </a:r>
                    </a:p>
                  </a:txBody>
                  <a:tcPr marL="68580" marR="68580" marT="0" marB="0"/>
                </a:tc>
                <a:tc>
                  <a:txBody>
                    <a:bodyPr/>
                    <a:lstStyle/>
                    <a:p>
                      <a:pPr algn="l">
                        <a:lnSpc>
                          <a:spcPct val="100000"/>
                        </a:lnSpc>
                        <a:spcAft>
                          <a:spcPts val="0"/>
                        </a:spcAft>
                      </a:pPr>
                      <a:r>
                        <a:rPr lang="en-GB" sz="1700" dirty="0">
                          <a:effectLst/>
                        </a:rPr>
                        <a:t>These are sites that may be missed in a Sport England compliant Playing Pitch Strategy which focuses on a small number of ‘key sports’.</a:t>
                      </a:r>
                      <a:endParaRPr lang="en-GB"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081059720"/>
                  </a:ext>
                </a:extLst>
              </a:tr>
              <a:tr h="404832">
                <a:tc>
                  <a:txBody>
                    <a:bodyPr/>
                    <a:lstStyle/>
                    <a:p>
                      <a:pPr algn="l">
                        <a:lnSpc>
                          <a:spcPct val="100000"/>
                        </a:lnSpc>
                        <a:spcAft>
                          <a:spcPts val="0"/>
                        </a:spcAft>
                      </a:pPr>
                      <a:r>
                        <a:rPr lang="en-GB" sz="1700" dirty="0">
                          <a:effectLst/>
                        </a:rPr>
                        <a:t>Parks and gardens</a:t>
                      </a:r>
                      <a:endParaRPr lang="en-GB"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a:effectLst/>
                        </a:rPr>
                        <a:t>Accessible parks and gardens, normally a formal landscape.</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820807297"/>
                  </a:ext>
                </a:extLst>
              </a:tr>
              <a:tr h="536089">
                <a:tc>
                  <a:txBody>
                    <a:bodyPr/>
                    <a:lstStyle/>
                    <a:p>
                      <a:pPr algn="l">
                        <a:lnSpc>
                          <a:spcPct val="100000"/>
                        </a:lnSpc>
                        <a:spcAft>
                          <a:spcPts val="0"/>
                        </a:spcAft>
                      </a:pPr>
                      <a:r>
                        <a:rPr lang="en-GB" sz="1700">
                          <a:effectLst/>
                        </a:rPr>
                        <a:t>Provision for children and young people, e.g. play areas</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a:effectLst/>
                        </a:rPr>
                        <a:t>Also referred to as playgrounds and play spaces. </a:t>
                      </a:r>
                      <a:endParaRPr lang="en-GB" sz="1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71836698"/>
                  </a:ext>
                </a:extLst>
              </a:tr>
              <a:tr h="838412">
                <a:tc>
                  <a:txBody>
                    <a:bodyPr/>
                    <a:lstStyle/>
                    <a:p>
                      <a:pPr algn="l">
                        <a:lnSpc>
                          <a:spcPct val="100000"/>
                        </a:lnSpc>
                        <a:spcAft>
                          <a:spcPts val="0"/>
                        </a:spcAft>
                      </a:pPr>
                      <a:r>
                        <a:rPr lang="en-GB" sz="1700" dirty="0">
                          <a:effectLst/>
                        </a:rPr>
                        <a:t>Accessible natural greenspace</a:t>
                      </a:r>
                      <a:endParaRPr lang="en-GB"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0000"/>
                        </a:lnSpc>
                        <a:spcAft>
                          <a:spcPts val="0"/>
                        </a:spcAft>
                      </a:pPr>
                      <a:r>
                        <a:rPr lang="en-GB" sz="1700" dirty="0">
                          <a:effectLst/>
                        </a:rPr>
                        <a:t>Wide ranging description for space that is for people and nature.  An increasingly important component of green infrastructure and necessary to adapt to climate change.</a:t>
                      </a:r>
                      <a:endParaRPr lang="en-GB"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71740028"/>
                  </a:ext>
                </a:extLst>
              </a:tr>
            </a:tbl>
          </a:graphicData>
        </a:graphic>
      </p:graphicFrame>
      <p:sp>
        <p:nvSpPr>
          <p:cNvPr id="14" name="Rectangle 7">
            <a:extLst>
              <a:ext uri="{FF2B5EF4-FFF2-40B4-BE49-F238E27FC236}">
                <a16:creationId xmlns:a16="http://schemas.microsoft.com/office/drawing/2014/main" xmlns="" id="{2689D69D-8849-7143-AFE3-6ABA783E7949}"/>
              </a:ext>
            </a:extLst>
          </p:cNvPr>
          <p:cNvSpPr>
            <a:spLocks noChangeArrowheads="1"/>
          </p:cNvSpPr>
          <p:nvPr/>
        </p:nvSpPr>
        <p:spPr bwMode="auto">
          <a:xfrm>
            <a:off x="838200" y="2809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9">
            <a:extLst>
              <a:ext uri="{FF2B5EF4-FFF2-40B4-BE49-F238E27FC236}">
                <a16:creationId xmlns:a16="http://schemas.microsoft.com/office/drawing/2014/main" xmlns="" id="{74794CAC-6B34-A841-BC20-A4C7B6C0485B}"/>
              </a:ext>
            </a:extLst>
          </p:cNvPr>
          <p:cNvSpPr>
            <a:spLocks noChangeArrowheads="1"/>
          </p:cNvSpPr>
          <p:nvPr/>
        </p:nvSpPr>
        <p:spPr bwMode="auto">
          <a:xfrm>
            <a:off x="584498" y="6132268"/>
            <a:ext cx="109261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5"/>
              </a:rPr>
              <a:t>[1]</a:t>
            </a:r>
            <a:r>
              <a:rPr kumimoji="0" lang="en-GB" altLang="en-US" sz="1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line with national practice four types are identified.  LAPs – local areas of/for play, LEAPS – local equipped area of/for play, NEAPS – neighbourhood equipped areas of/for play, MUGA – multiuse games area.</a:t>
            </a:r>
            <a:endParaRPr kumimoji="0" lang="en-GB" altLang="en-US" sz="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6"/>
              </a:rPr>
              <a:t>[2]</a:t>
            </a:r>
            <a:r>
              <a:rPr kumimoji="0" lang="en-GB" altLang="en-US" sz="1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Note that some local authorities count riverbanks, canal banks, old railway lines as a separate category called Green Corridors, but in Melton these are included in the Accessible Natural Greenspace category.</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xmlns="" id="{A067ED59-777D-924C-9740-6EC0E460F1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89152026"/>
      </p:ext>
    </p:extLst>
  </p:cSld>
  <p:clrMapOvr>
    <a:masterClrMapping/>
  </p:clrMapOvr>
  <mc:AlternateContent xmlns:mc="http://schemas.openxmlformats.org/markup-compatibility/2006" xmlns:p14="http://schemas.microsoft.com/office/powerpoint/2010/main">
    <mc:Choice Requires="p14">
      <p:transition spd="slow" p14:dur="2000" advTm="118645"/>
    </mc:Choice>
    <mc:Fallback xmlns="">
      <p:transition spd="slow" advTm="11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B6CDA21F-E7AF-4C75-8395-33F58D5B0E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 y="1216597"/>
            <a:ext cx="731521" cy="673460"/>
            <a:chOff x="3940602" y="308034"/>
            <a:chExt cx="2116791" cy="3428999"/>
          </a:xfrm>
          <a:solidFill>
            <a:schemeClr val="accent4"/>
          </a:solidFill>
        </p:grpSpPr>
        <p:sp>
          <p:nvSpPr>
            <p:cNvPr id="18" name="Rectangle 17">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E873655-685E-0D42-B730-19E5CBC9D157}"/>
              </a:ext>
            </a:extLst>
          </p:cNvPr>
          <p:cNvSpPr>
            <a:spLocks noGrp="1"/>
          </p:cNvSpPr>
          <p:nvPr>
            <p:ph type="title"/>
          </p:nvPr>
        </p:nvSpPr>
        <p:spPr>
          <a:xfrm>
            <a:off x="1043631" y="809898"/>
            <a:ext cx="9942716" cy="1554480"/>
          </a:xfrm>
        </p:spPr>
        <p:txBody>
          <a:bodyPr anchor="ctr">
            <a:normAutofit/>
          </a:bodyPr>
          <a:lstStyle/>
          <a:p>
            <a:r>
              <a:rPr lang="en-US" sz="4800"/>
              <a:t>Overview of provision in Melton Mowbray</a:t>
            </a:r>
          </a:p>
        </p:txBody>
      </p:sp>
      <p:sp>
        <p:nvSpPr>
          <p:cNvPr id="3" name="Content Placeholder 2">
            <a:extLst>
              <a:ext uri="{FF2B5EF4-FFF2-40B4-BE49-F238E27FC236}">
                <a16:creationId xmlns:a16="http://schemas.microsoft.com/office/drawing/2014/main" xmlns="" id="{C9C576AA-EDB6-364A-B839-31B01E317795}"/>
              </a:ext>
            </a:extLst>
          </p:cNvPr>
          <p:cNvSpPr>
            <a:spLocks noGrp="1"/>
          </p:cNvSpPr>
          <p:nvPr>
            <p:ph idx="1"/>
          </p:nvPr>
        </p:nvSpPr>
        <p:spPr>
          <a:xfrm>
            <a:off x="1045028" y="3017522"/>
            <a:ext cx="9941319" cy="3124658"/>
          </a:xfrm>
        </p:spPr>
        <p:txBody>
          <a:bodyPr anchor="ctr">
            <a:normAutofit/>
          </a:bodyPr>
          <a:lstStyle/>
          <a:p>
            <a:r>
              <a:rPr lang="en-US" sz="2000"/>
              <a:t>The town of Melton Mowbray has a large number of small sites.</a:t>
            </a:r>
          </a:p>
          <a:p>
            <a:r>
              <a:rPr lang="en-US" sz="2000"/>
              <a:t>There is a lack of connectivity between sites in the town.</a:t>
            </a:r>
          </a:p>
          <a:p>
            <a:r>
              <a:rPr lang="en-US" sz="2000"/>
              <a:t>There is an absence of a large publicly accessible site in the south of the town.</a:t>
            </a:r>
          </a:p>
          <a:p>
            <a:r>
              <a:rPr lang="en-US" sz="2000"/>
              <a:t>The River Eye and the former railway branch line are important green corridors in the town.</a:t>
            </a:r>
          </a:p>
          <a:p>
            <a:r>
              <a:rPr lang="en-US" sz="2000"/>
              <a:t>There are Multiple ownerships of open space in the town with the Council being the largest followed by the Town Estate and then others.</a:t>
            </a:r>
          </a:p>
          <a:p>
            <a:r>
              <a:rPr lang="en-US" sz="2000"/>
              <a:t>Whilst there is some creativity in the Open Space offer in the town there is an opportunity for more - especially with regards to the management of amenity open space.</a:t>
            </a:r>
          </a:p>
        </p:txBody>
      </p:sp>
      <p:cxnSp>
        <p:nvCxnSpPr>
          <p:cNvPr id="24" name="Straight Connector 23">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Sun 6">
            <a:extLst>
              <a:ext uri="{FF2B5EF4-FFF2-40B4-BE49-F238E27FC236}">
                <a16:creationId xmlns:a16="http://schemas.microsoft.com/office/drawing/2014/main" xmlns="" id="{2B4B573D-6D13-D041-8BCB-40D7C5C2A22D}"/>
              </a:ext>
            </a:extLst>
          </p:cNvPr>
          <p:cNvSpPr/>
          <p:nvPr/>
        </p:nvSpPr>
        <p:spPr>
          <a:xfrm>
            <a:off x="9477805" y="795809"/>
            <a:ext cx="1508542" cy="1515035"/>
          </a:xfrm>
          <a:prstGeom prst="su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800" b="1" dirty="0"/>
              <a:t>Findings</a:t>
            </a:r>
            <a:endParaRPr lang="en-US" sz="800" b="1"/>
          </a:p>
        </p:txBody>
      </p:sp>
      <p:pic>
        <p:nvPicPr>
          <p:cNvPr id="4" name="Audio 3">
            <a:hlinkClick r:id="" action="ppaction://media"/>
            <a:extLst>
              <a:ext uri="{FF2B5EF4-FFF2-40B4-BE49-F238E27FC236}">
                <a16:creationId xmlns:a16="http://schemas.microsoft.com/office/drawing/2014/main" xmlns="" id="{FAC37D9F-BA69-6D4C-B991-73057CC30F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96112611"/>
      </p:ext>
    </p:extLst>
  </p:cSld>
  <p:clrMapOvr>
    <a:masterClrMapping/>
  </p:clrMapOvr>
  <mc:AlternateContent xmlns:mc="http://schemas.openxmlformats.org/markup-compatibility/2006" xmlns:p14="http://schemas.microsoft.com/office/powerpoint/2010/main">
    <mc:Choice Requires="p14">
      <p:transition spd="slow" p14:dur="2000" advTm="88493"/>
    </mc:Choice>
    <mc:Fallback xmlns="">
      <p:transition spd="slow" advTm="8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EEC9B-F27A-E54D-8D5C-897488DC4AF8}"/>
              </a:ext>
            </a:extLst>
          </p:cNvPr>
          <p:cNvSpPr>
            <a:spLocks noGrp="1"/>
          </p:cNvSpPr>
          <p:nvPr>
            <p:ph type="title"/>
          </p:nvPr>
        </p:nvSpPr>
        <p:spPr/>
        <p:txBody>
          <a:bodyPr/>
          <a:lstStyle/>
          <a:p>
            <a:r>
              <a:rPr lang="en-US" dirty="0"/>
              <a:t>Open Space Standards</a:t>
            </a:r>
          </a:p>
        </p:txBody>
      </p:sp>
      <p:sp>
        <p:nvSpPr>
          <p:cNvPr id="3" name="Content Placeholder 2">
            <a:extLst>
              <a:ext uri="{FF2B5EF4-FFF2-40B4-BE49-F238E27FC236}">
                <a16:creationId xmlns:a16="http://schemas.microsoft.com/office/drawing/2014/main" xmlns="" id="{4B25FBD5-94CA-F143-92CE-EAF2D1387E65}"/>
              </a:ext>
            </a:extLst>
          </p:cNvPr>
          <p:cNvSpPr>
            <a:spLocks noGrp="1"/>
          </p:cNvSpPr>
          <p:nvPr>
            <p:ph idx="1"/>
          </p:nvPr>
        </p:nvSpPr>
        <p:spPr>
          <a:xfrm>
            <a:off x="838201" y="1825625"/>
            <a:ext cx="5982148" cy="4790328"/>
          </a:xfrm>
        </p:spPr>
        <p:txBody>
          <a:bodyPr>
            <a:normAutofit fontScale="70000" lnSpcReduction="20000"/>
          </a:bodyPr>
          <a:lstStyle/>
          <a:p>
            <a:r>
              <a:rPr lang="en-US" dirty="0"/>
              <a:t>QUANTITY - Lower quartile – strong case for an increase.</a:t>
            </a:r>
          </a:p>
          <a:p>
            <a:r>
              <a:rPr lang="en-GB" dirty="0"/>
              <a:t>QUANTITY - The standard for natural/semi natural space is very low, yet this type of open space is essential to climate adaptation.</a:t>
            </a:r>
            <a:r>
              <a:rPr lang="en-GB" dirty="0">
                <a:effectLst/>
              </a:rPr>
              <a:t> </a:t>
            </a:r>
          </a:p>
          <a:p>
            <a:r>
              <a:rPr lang="en-GB" dirty="0"/>
              <a:t>ACCESS - The minute-drive standard is inappropriate in the face of the climate emergency given that it directs users to drive to sites.  An alternative is to set a ‘cycle time’ although it should be noted that this has implications for future cycle infrastructure in both urban and rural areas.</a:t>
            </a:r>
          </a:p>
          <a:p>
            <a:r>
              <a:rPr lang="en-GB" dirty="0"/>
              <a:t>ACCESS - When applying standards for walking distance (a linear measure), the calculation should take into account approved pedestrian crossing points. </a:t>
            </a:r>
          </a:p>
          <a:p>
            <a:r>
              <a:rPr lang="en-GB" dirty="0"/>
              <a:t>QUALITY – Presently good but no reason to be complacent as decline comes about quicker than improvements.</a:t>
            </a:r>
            <a:endParaRPr lang="en-US" dirty="0"/>
          </a:p>
        </p:txBody>
      </p:sp>
      <p:graphicFrame>
        <p:nvGraphicFramePr>
          <p:cNvPr id="4" name="Diagram 3">
            <a:extLst>
              <a:ext uri="{FF2B5EF4-FFF2-40B4-BE49-F238E27FC236}">
                <a16:creationId xmlns:a16="http://schemas.microsoft.com/office/drawing/2014/main" xmlns="" id="{4D8AA47D-4D13-8C4F-A10E-D42C51C66090}"/>
              </a:ext>
            </a:extLst>
          </p:cNvPr>
          <p:cNvGraphicFramePr/>
          <p:nvPr>
            <p:extLst>
              <p:ext uri="{D42A27DB-BD31-4B8C-83A1-F6EECF244321}">
                <p14:modId xmlns:p14="http://schemas.microsoft.com/office/powerpoint/2010/main" val="2711998777"/>
              </p:ext>
            </p:extLst>
          </p:nvPr>
        </p:nvGraphicFramePr>
        <p:xfrm>
          <a:off x="7096461" y="1421747"/>
          <a:ext cx="4064000" cy="4447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xmlns="" id="{F310B91C-C922-1249-9A66-F0C8F8CB3C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71746808"/>
      </p:ext>
    </p:extLst>
  </p:cSld>
  <p:clrMapOvr>
    <a:masterClrMapping/>
  </p:clrMapOvr>
  <mc:AlternateContent xmlns:mc="http://schemas.openxmlformats.org/markup-compatibility/2006" xmlns:p14="http://schemas.microsoft.com/office/powerpoint/2010/main">
    <mc:Choice Requires="p14">
      <p:transition spd="slow" p14:dur="2000" advTm="162455"/>
    </mc:Choice>
    <mc:Fallback xmlns="">
      <p:transition spd="slow" advTm="16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4F577-8599-2449-B66C-D3C1F5DF285A}"/>
              </a:ext>
            </a:extLst>
          </p:cNvPr>
          <p:cNvSpPr>
            <a:spLocks noGrp="1"/>
          </p:cNvSpPr>
          <p:nvPr>
            <p:ph type="title"/>
          </p:nvPr>
        </p:nvSpPr>
        <p:spPr/>
        <p:txBody>
          <a:bodyPr/>
          <a:lstStyle/>
          <a:p>
            <a:r>
              <a:rPr lang="en-US" dirty="0"/>
              <a:t>Recommended standards 2020</a:t>
            </a:r>
          </a:p>
        </p:txBody>
      </p:sp>
      <p:graphicFrame>
        <p:nvGraphicFramePr>
          <p:cNvPr id="4" name="Content Placeholder 3">
            <a:extLst>
              <a:ext uri="{FF2B5EF4-FFF2-40B4-BE49-F238E27FC236}">
                <a16:creationId xmlns:a16="http://schemas.microsoft.com/office/drawing/2014/main" xmlns="" id="{CAB64257-52A0-2247-BB9C-21A0C31AC8DA}"/>
              </a:ext>
            </a:extLst>
          </p:cNvPr>
          <p:cNvGraphicFramePr>
            <a:graphicFrameLocks noGrp="1"/>
          </p:cNvGraphicFramePr>
          <p:nvPr>
            <p:ph idx="1"/>
            <p:extLst>
              <p:ext uri="{D42A27DB-BD31-4B8C-83A1-F6EECF244321}">
                <p14:modId xmlns:p14="http://schemas.microsoft.com/office/powerpoint/2010/main" val="3070982078"/>
              </p:ext>
            </p:extLst>
          </p:nvPr>
        </p:nvGraphicFramePr>
        <p:xfrm>
          <a:off x="847165" y="1696519"/>
          <a:ext cx="10515600" cy="4645152"/>
        </p:xfrm>
        <a:graphic>
          <a:graphicData uri="http://schemas.openxmlformats.org/drawingml/2006/table">
            <a:tbl>
              <a:tblPr firstRow="1" firstCol="1" bandRow="1" bandCol="1">
                <a:tableStyleId>{5C22544A-7EE6-4342-B048-85BDC9FD1C3A}</a:tableStyleId>
              </a:tblPr>
              <a:tblGrid>
                <a:gridCol w="1526865">
                  <a:extLst>
                    <a:ext uri="{9D8B030D-6E8A-4147-A177-3AD203B41FA5}">
                      <a16:colId xmlns:a16="http://schemas.microsoft.com/office/drawing/2014/main" xmlns="" val="471659463"/>
                    </a:ext>
                  </a:extLst>
                </a:gridCol>
                <a:gridCol w="1592062">
                  <a:extLst>
                    <a:ext uri="{9D8B030D-6E8A-4147-A177-3AD203B41FA5}">
                      <a16:colId xmlns:a16="http://schemas.microsoft.com/office/drawing/2014/main" xmlns="" val="3931737225"/>
                    </a:ext>
                  </a:extLst>
                </a:gridCol>
                <a:gridCol w="1350203">
                  <a:extLst>
                    <a:ext uri="{9D8B030D-6E8A-4147-A177-3AD203B41FA5}">
                      <a16:colId xmlns:a16="http://schemas.microsoft.com/office/drawing/2014/main" xmlns="" val="1214125767"/>
                    </a:ext>
                  </a:extLst>
                </a:gridCol>
                <a:gridCol w="1350203">
                  <a:extLst>
                    <a:ext uri="{9D8B030D-6E8A-4147-A177-3AD203B41FA5}">
                      <a16:colId xmlns:a16="http://schemas.microsoft.com/office/drawing/2014/main" xmlns="" val="526776538"/>
                    </a:ext>
                  </a:extLst>
                </a:gridCol>
                <a:gridCol w="1947490">
                  <a:extLst>
                    <a:ext uri="{9D8B030D-6E8A-4147-A177-3AD203B41FA5}">
                      <a16:colId xmlns:a16="http://schemas.microsoft.com/office/drawing/2014/main" xmlns="" val="319374371"/>
                    </a:ext>
                  </a:extLst>
                </a:gridCol>
                <a:gridCol w="1409090">
                  <a:extLst>
                    <a:ext uri="{9D8B030D-6E8A-4147-A177-3AD203B41FA5}">
                      <a16:colId xmlns:a16="http://schemas.microsoft.com/office/drawing/2014/main" xmlns="" val="2321588175"/>
                    </a:ext>
                  </a:extLst>
                </a:gridCol>
                <a:gridCol w="1339687">
                  <a:extLst>
                    <a:ext uri="{9D8B030D-6E8A-4147-A177-3AD203B41FA5}">
                      <a16:colId xmlns:a16="http://schemas.microsoft.com/office/drawing/2014/main" xmlns="" val="3124046732"/>
                    </a:ext>
                  </a:extLst>
                </a:gridCol>
              </a:tblGrid>
              <a:tr h="1082459">
                <a:tc>
                  <a:txBody>
                    <a:bodyPr/>
                    <a:lstStyle/>
                    <a:p>
                      <a:pPr algn="ctr">
                        <a:lnSpc>
                          <a:spcPct val="120000"/>
                        </a:lnSpc>
                        <a:spcAft>
                          <a:spcPts val="0"/>
                        </a:spcAft>
                      </a:pPr>
                      <a:r>
                        <a:rPr lang="en-GB" sz="1200">
                          <a:effectLst/>
                        </a:rPr>
                        <a:t>Open space typology</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cap="all">
                          <a:effectLst/>
                        </a:rPr>
                        <a:t>Q</a:t>
                      </a:r>
                      <a:r>
                        <a:rPr lang="en-GB" sz="1200">
                          <a:effectLst/>
                        </a:rPr>
                        <a:t>uantity standard </a:t>
                      </a:r>
                      <a:r>
                        <a:rPr lang="en-GB" sz="1200" cap="all">
                          <a:effectLst/>
                        </a:rPr>
                        <a:t>2015</a:t>
                      </a:r>
                      <a:endParaRPr lang="en-GB" sz="1200">
                        <a:effectLst/>
                      </a:endParaRPr>
                    </a:p>
                    <a:p>
                      <a:pPr algn="ctr">
                        <a:lnSpc>
                          <a:spcPct val="120000"/>
                        </a:lnSpc>
                        <a:spcAft>
                          <a:spcPts val="0"/>
                        </a:spcAft>
                      </a:pPr>
                      <a:r>
                        <a:rPr lang="en-GB" sz="1200">
                          <a:effectLst/>
                        </a:rPr>
                        <a:t>(hectares per 1,000 population)</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gridSpan="2">
                  <a:txBody>
                    <a:bodyPr/>
                    <a:lstStyle/>
                    <a:p>
                      <a:pPr algn="ctr">
                        <a:lnSpc>
                          <a:spcPct val="120000"/>
                        </a:lnSpc>
                        <a:spcAft>
                          <a:spcPts val="0"/>
                        </a:spcAft>
                      </a:pPr>
                      <a:r>
                        <a:rPr lang="en-GB" sz="1200" cap="all">
                          <a:effectLst/>
                        </a:rPr>
                        <a:t>A</a:t>
                      </a:r>
                      <a:r>
                        <a:rPr lang="en-GB" sz="1200">
                          <a:effectLst/>
                        </a:rPr>
                        <a:t>ccess standard </a:t>
                      </a:r>
                      <a:r>
                        <a:rPr lang="en-GB" sz="1200" cap="all">
                          <a:effectLst/>
                        </a:rPr>
                        <a:t>2015</a:t>
                      </a:r>
                      <a:endParaRPr lang="en-GB" sz="1200">
                        <a:effectLst/>
                      </a:endParaRPr>
                    </a:p>
                    <a:p>
                      <a:pPr algn="ctr">
                        <a:lnSpc>
                          <a:spcPct val="120000"/>
                        </a:lnSpc>
                        <a:spcAft>
                          <a:spcPts val="0"/>
                        </a:spcAft>
                      </a:pPr>
                      <a:r>
                        <a:rPr lang="en-GB" sz="1200">
                          <a:effectLst/>
                        </a:rPr>
                        <a:t>(measured in straight line)</a:t>
                      </a:r>
                    </a:p>
                    <a:p>
                      <a:pPr algn="ctr">
                        <a:lnSpc>
                          <a:spcPct val="120000"/>
                        </a:lnSpc>
                        <a:spcAft>
                          <a:spcPts val="0"/>
                        </a:spcAft>
                      </a:pPr>
                      <a:r>
                        <a:rPr lang="en-GB" sz="1200" cap="all">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tc>
                  <a:txBody>
                    <a:bodyPr/>
                    <a:lstStyle/>
                    <a:p>
                      <a:pPr algn="ctr">
                        <a:lnSpc>
                          <a:spcPct val="120000"/>
                        </a:lnSpc>
                        <a:spcAft>
                          <a:spcPts val="0"/>
                        </a:spcAft>
                      </a:pPr>
                      <a:r>
                        <a:rPr lang="en-GB" sz="1200" cap="all">
                          <a:effectLst/>
                        </a:rPr>
                        <a:t>R</a:t>
                      </a:r>
                      <a:r>
                        <a:rPr lang="en-GB" sz="1200">
                          <a:effectLst/>
                        </a:rPr>
                        <a:t>ecommended quantity standard </a:t>
                      </a:r>
                      <a:r>
                        <a:rPr lang="en-GB" sz="1200" cap="all">
                          <a:effectLst/>
                        </a:rPr>
                        <a:t>2020</a:t>
                      </a:r>
                      <a:endParaRPr lang="en-GB" sz="1200">
                        <a:effectLst/>
                      </a:endParaRPr>
                    </a:p>
                    <a:p>
                      <a:pPr algn="ctr">
                        <a:lnSpc>
                          <a:spcPct val="120000"/>
                        </a:lnSpc>
                        <a:spcAft>
                          <a:spcPts val="0"/>
                        </a:spcAft>
                      </a:pPr>
                      <a:r>
                        <a:rPr lang="en-GB" sz="1200">
                          <a:effectLst/>
                        </a:rPr>
                        <a:t>(hectares per 1,000 population unless indicated otherwise)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gridSpan="2">
                  <a:txBody>
                    <a:bodyPr/>
                    <a:lstStyle/>
                    <a:p>
                      <a:pPr algn="ctr">
                        <a:lnSpc>
                          <a:spcPct val="120000"/>
                        </a:lnSpc>
                        <a:spcAft>
                          <a:spcPts val="0"/>
                        </a:spcAft>
                      </a:pPr>
                      <a:r>
                        <a:rPr lang="en-GB" sz="1200" cap="all">
                          <a:effectLst/>
                        </a:rPr>
                        <a:t>R</a:t>
                      </a:r>
                      <a:r>
                        <a:rPr lang="en-GB" sz="1200">
                          <a:effectLst/>
                        </a:rPr>
                        <a:t>ecommended access standard </a:t>
                      </a:r>
                      <a:r>
                        <a:rPr lang="en-GB" sz="1200" cap="all">
                          <a:effectLst/>
                        </a:rPr>
                        <a:t>2020</a:t>
                      </a:r>
                      <a:endParaRPr lang="en-GB" sz="1200">
                        <a:effectLst/>
                      </a:endParaRPr>
                    </a:p>
                    <a:p>
                      <a:pPr algn="ctr">
                        <a:lnSpc>
                          <a:spcPct val="120000"/>
                        </a:lnSpc>
                        <a:spcAft>
                          <a:spcPts val="0"/>
                        </a:spcAft>
                      </a:pPr>
                      <a:r>
                        <a:rPr lang="en-GB" sz="1200">
                          <a:effectLst/>
                        </a:rPr>
                        <a:t>(measured in straight line)</a:t>
                      </a:r>
                    </a:p>
                    <a:p>
                      <a:pPr algn="ctr">
                        <a:lnSpc>
                          <a:spcPct val="120000"/>
                        </a:lnSpc>
                        <a:spcAft>
                          <a:spcPts val="0"/>
                        </a:spcAft>
                      </a:pPr>
                      <a:r>
                        <a:rPr lang="en-GB" sz="1200" cap="all">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extLst>
                  <a:ext uri="{0D108BD9-81ED-4DB2-BD59-A6C34878D82A}">
                    <a16:rowId xmlns:a16="http://schemas.microsoft.com/office/drawing/2014/main" xmlns="" val="444263355"/>
                  </a:ext>
                </a:extLst>
              </a:tr>
              <a:tr h="863046">
                <a:tc>
                  <a:txBody>
                    <a:bodyPr/>
                    <a:lstStyle/>
                    <a:p>
                      <a:pPr algn="ctr">
                        <a:lnSpc>
                          <a:spcPct val="120000"/>
                        </a:lnSpc>
                        <a:spcAft>
                          <a:spcPts val="0"/>
                        </a:spcAft>
                      </a:pPr>
                      <a:r>
                        <a:rPr lang="en-GB" sz="1200">
                          <a:effectLst/>
                        </a:rPr>
                        <a:t>Allotments and community growing spaces</a:t>
                      </a:r>
                    </a:p>
                    <a:p>
                      <a:pPr algn="ctr">
                        <a:lnSpc>
                          <a:spcPct val="120000"/>
                        </a:lnSpc>
                        <a:spcAft>
                          <a:spcPts val="0"/>
                        </a:spcAft>
                      </a:pPr>
                      <a:r>
                        <a:rPr lang="en-GB"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0.26</a:t>
                      </a:r>
                    </a:p>
                    <a:p>
                      <a:pPr algn="ctr">
                        <a:lnSpc>
                          <a:spcPct val="120000"/>
                        </a:lnSpc>
                        <a:spcAft>
                          <a:spcPts val="0"/>
                        </a:spcAft>
                      </a:pPr>
                      <a:r>
                        <a:rPr lang="en-GB" sz="1400" b="1" dirty="0">
                          <a:effectLst/>
                        </a:rPr>
                        <a:t> </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gridSpan="2">
                  <a:txBody>
                    <a:bodyPr/>
                    <a:lstStyle/>
                    <a:p>
                      <a:pPr algn="ctr">
                        <a:lnSpc>
                          <a:spcPct val="120000"/>
                        </a:lnSpc>
                        <a:spcAft>
                          <a:spcPts val="0"/>
                        </a:spcAft>
                      </a:pPr>
                      <a:r>
                        <a:rPr lang="en-GB" sz="1200">
                          <a:effectLst/>
                        </a:rPr>
                        <a:t>15-minute walk or 1,200m</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tc>
                  <a:txBody>
                    <a:bodyPr/>
                    <a:lstStyle/>
                    <a:p>
                      <a:pPr algn="ctr">
                        <a:lnSpc>
                          <a:spcPct val="120000"/>
                        </a:lnSpc>
                        <a:spcAft>
                          <a:spcPts val="0"/>
                        </a:spcAft>
                      </a:pPr>
                      <a:r>
                        <a:rPr lang="en-GB" sz="1400" b="1" dirty="0">
                          <a:effectLst/>
                        </a:rPr>
                        <a:t>0.30</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solidFill>
                      <a:srgbClr val="00B050"/>
                    </a:solidFill>
                  </a:tcPr>
                </a:tc>
                <a:tc gridSpan="2">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1200" dirty="0">
                          <a:effectLst/>
                        </a:rPr>
                        <a:t>15-minute drive in rural areas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20000"/>
                        </a:lnSpc>
                        <a:spcAft>
                          <a:spcPts val="0"/>
                        </a:spcAft>
                      </a:pP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extLst>
                  <a:ext uri="{0D108BD9-81ED-4DB2-BD59-A6C34878D82A}">
                    <a16:rowId xmlns:a16="http://schemas.microsoft.com/office/drawing/2014/main" xmlns="" val="3265338744"/>
                  </a:ext>
                </a:extLst>
              </a:tr>
              <a:tr h="643634">
                <a:tc>
                  <a:txBody>
                    <a:bodyPr/>
                    <a:lstStyle/>
                    <a:p>
                      <a:pPr algn="ctr">
                        <a:lnSpc>
                          <a:spcPct val="120000"/>
                        </a:lnSpc>
                        <a:spcAft>
                          <a:spcPts val="0"/>
                        </a:spcAft>
                      </a:pPr>
                      <a:r>
                        <a:rPr lang="en-GB" sz="1200">
                          <a:effectLst/>
                        </a:rPr>
                        <a:t>Amenity Green space</a:t>
                      </a:r>
                    </a:p>
                    <a:p>
                      <a:pPr algn="ctr">
                        <a:lnSpc>
                          <a:spcPct val="120000"/>
                        </a:lnSpc>
                        <a:spcAft>
                          <a:spcPts val="0"/>
                        </a:spcAft>
                      </a:pPr>
                      <a:r>
                        <a:rPr lang="en-GB" sz="1200" cap="all">
                          <a:effectLst/>
                        </a:rPr>
                        <a:t> </a:t>
                      </a:r>
                      <a:endParaRPr lang="en-GB" sz="1200">
                        <a:effectLst/>
                      </a:endParaRPr>
                    </a:p>
                    <a:p>
                      <a:pPr algn="ctr">
                        <a:lnSpc>
                          <a:spcPct val="120000"/>
                        </a:lnSpc>
                        <a:spcAft>
                          <a:spcPts val="0"/>
                        </a:spcAft>
                      </a:pPr>
                      <a:r>
                        <a:rPr lang="en-GB"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0.63</a:t>
                      </a:r>
                    </a:p>
                    <a:p>
                      <a:pPr algn="ctr">
                        <a:lnSpc>
                          <a:spcPct val="120000"/>
                        </a:lnSpc>
                        <a:spcAft>
                          <a:spcPts val="0"/>
                        </a:spcAft>
                      </a:pPr>
                      <a:r>
                        <a:rPr lang="en-GB" sz="1400" b="1" dirty="0">
                          <a:effectLst/>
                          <a:highlight>
                            <a:srgbClr val="00FFFF"/>
                          </a:highlight>
                        </a:rPr>
                        <a:t> </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gridSpan="2">
                  <a:txBody>
                    <a:bodyPr/>
                    <a:lstStyle/>
                    <a:p>
                      <a:pPr algn="ctr">
                        <a:lnSpc>
                          <a:spcPct val="120000"/>
                        </a:lnSpc>
                        <a:spcAft>
                          <a:spcPts val="0"/>
                        </a:spcAft>
                      </a:pPr>
                      <a:r>
                        <a:rPr lang="en-GB" sz="1200">
                          <a:effectLst/>
                        </a:rPr>
                        <a:t>10-minute walk or 800 metres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tc>
                  <a:txBody>
                    <a:bodyPr/>
                    <a:lstStyle/>
                    <a:p>
                      <a:pPr algn="ctr">
                        <a:lnSpc>
                          <a:spcPct val="120000"/>
                        </a:lnSpc>
                        <a:spcAft>
                          <a:spcPts val="0"/>
                        </a:spcAft>
                      </a:pPr>
                      <a:r>
                        <a:rPr lang="en-GB" sz="1400" b="1" dirty="0">
                          <a:effectLst/>
                        </a:rPr>
                        <a:t>0.60</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solidFill>
                      <a:srgbClr val="FF0000"/>
                    </a:solidFill>
                  </a:tcPr>
                </a:tc>
                <a:tc gridSpan="2">
                  <a:txBody>
                    <a:bodyPr/>
                    <a:lstStyle/>
                    <a:p>
                      <a:pPr algn="ctr">
                        <a:lnSpc>
                          <a:spcPct val="120000"/>
                        </a:lnSpc>
                        <a:spcAft>
                          <a:spcPts val="0"/>
                        </a:spcAft>
                      </a:pPr>
                      <a:r>
                        <a:rPr lang="en-GB" sz="1200">
                          <a:effectLst/>
                        </a:rPr>
                        <a:t>10-minute walk or 800 metres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extLst>
                  <a:ext uri="{0D108BD9-81ED-4DB2-BD59-A6C34878D82A}">
                    <a16:rowId xmlns:a16="http://schemas.microsoft.com/office/drawing/2014/main" xmlns="" val="4160567717"/>
                  </a:ext>
                </a:extLst>
              </a:tr>
              <a:tr h="424159">
                <a:tc>
                  <a:txBody>
                    <a:bodyPr/>
                    <a:lstStyle/>
                    <a:p>
                      <a:pPr algn="ctr">
                        <a:lnSpc>
                          <a:spcPct val="120000"/>
                        </a:lnSpc>
                        <a:spcAft>
                          <a:spcPts val="0"/>
                        </a:spcAft>
                      </a:pPr>
                      <a:r>
                        <a:rPr lang="en-GB" sz="1200">
                          <a:effectLst/>
                        </a:rPr>
                        <a:t>Parks and gardens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2.08</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15-minute walk or</a:t>
                      </a:r>
                    </a:p>
                    <a:p>
                      <a:pPr algn="ctr">
                        <a:lnSpc>
                          <a:spcPct val="120000"/>
                        </a:lnSpc>
                        <a:spcAft>
                          <a:spcPts val="0"/>
                        </a:spcAft>
                      </a:pPr>
                      <a:r>
                        <a:rPr lang="en-GB" sz="1200">
                          <a:effectLst/>
                        </a:rPr>
                        <a:t>1,200 metres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10-minute drive in rural areas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2.08</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solidFill>
                      <a:srgbClr val="FFFF00"/>
                    </a:solidFill>
                  </a:tcPr>
                </a:tc>
                <a:tc>
                  <a:txBody>
                    <a:bodyPr/>
                    <a:lstStyle/>
                    <a:p>
                      <a:pPr algn="ctr">
                        <a:lnSpc>
                          <a:spcPct val="120000"/>
                        </a:lnSpc>
                        <a:spcAft>
                          <a:spcPts val="0"/>
                        </a:spcAft>
                      </a:pPr>
                      <a:r>
                        <a:rPr lang="en-GB" sz="1200">
                          <a:effectLst/>
                        </a:rPr>
                        <a:t>10-minute walk or 800 metres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15-minute cycle ride in rural areas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extLst>
                  <a:ext uri="{0D108BD9-81ED-4DB2-BD59-A6C34878D82A}">
                    <a16:rowId xmlns:a16="http://schemas.microsoft.com/office/drawing/2014/main" xmlns="" val="2555569590"/>
                  </a:ext>
                </a:extLst>
              </a:tr>
              <a:tr h="424222">
                <a:tc>
                  <a:txBody>
                    <a:bodyPr/>
                    <a:lstStyle/>
                    <a:p>
                      <a:pPr algn="ctr">
                        <a:lnSpc>
                          <a:spcPct val="120000"/>
                        </a:lnSpc>
                        <a:spcAft>
                          <a:spcPts val="0"/>
                        </a:spcAft>
                      </a:pPr>
                      <a:r>
                        <a:rPr lang="en-GB" sz="1200">
                          <a:effectLst/>
                        </a:rPr>
                        <a:t>Provision for children and young people.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0.13</a:t>
                      </a:r>
                    </a:p>
                    <a:p>
                      <a:pPr algn="ctr">
                        <a:lnSpc>
                          <a:spcPct val="120000"/>
                        </a:lnSpc>
                        <a:spcAft>
                          <a:spcPts val="0"/>
                        </a:spcAft>
                      </a:pPr>
                      <a:r>
                        <a:rPr lang="en-GB" sz="1400" b="1" dirty="0">
                          <a:effectLst/>
                          <a:highlight>
                            <a:srgbClr val="00FFFF"/>
                          </a:highlight>
                        </a:rPr>
                        <a:t> </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10-minute walk or 800m</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10-minute drive in rural areas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0.25</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solidFill>
                      <a:srgbClr val="00B050"/>
                    </a:solidFill>
                  </a:tcPr>
                </a:tc>
                <a:tc>
                  <a:txBody>
                    <a:bodyPr/>
                    <a:lstStyle/>
                    <a:p>
                      <a:pPr algn="ctr">
                        <a:lnSpc>
                          <a:spcPct val="120000"/>
                        </a:lnSpc>
                        <a:spcAft>
                          <a:spcPts val="0"/>
                        </a:spcAft>
                      </a:pPr>
                      <a:r>
                        <a:rPr lang="en-GB" sz="1200">
                          <a:effectLst/>
                        </a:rPr>
                        <a:t>10-minute walk or 800m</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15-minute cycle ride in rural areas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extLst>
                  <a:ext uri="{0D108BD9-81ED-4DB2-BD59-A6C34878D82A}">
                    <a16:rowId xmlns:a16="http://schemas.microsoft.com/office/drawing/2014/main" xmlns="" val="414322098"/>
                  </a:ext>
                </a:extLst>
              </a:tr>
              <a:tr h="424222">
                <a:tc>
                  <a:txBody>
                    <a:bodyPr/>
                    <a:lstStyle/>
                    <a:p>
                      <a:pPr algn="ctr">
                        <a:lnSpc>
                          <a:spcPct val="120000"/>
                        </a:lnSpc>
                        <a:spcAft>
                          <a:spcPts val="0"/>
                        </a:spcAft>
                      </a:pPr>
                      <a:r>
                        <a:rPr lang="en-GB" sz="1200">
                          <a:effectLst/>
                        </a:rPr>
                        <a:t>Semi-natural greenspace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0.29</a:t>
                      </a:r>
                    </a:p>
                    <a:p>
                      <a:pPr algn="ctr">
                        <a:lnSpc>
                          <a:spcPct val="120000"/>
                        </a:lnSpc>
                        <a:spcAft>
                          <a:spcPts val="0"/>
                        </a:spcAft>
                      </a:pPr>
                      <a:r>
                        <a:rPr lang="en-GB" sz="1400" b="1" dirty="0">
                          <a:effectLst/>
                          <a:highlight>
                            <a:srgbClr val="00FFFF"/>
                          </a:highlight>
                        </a:rPr>
                        <a:t> </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10-minute walk or</a:t>
                      </a:r>
                    </a:p>
                    <a:p>
                      <a:pPr algn="ctr">
                        <a:lnSpc>
                          <a:spcPct val="120000"/>
                        </a:lnSpc>
                        <a:spcAft>
                          <a:spcPts val="0"/>
                        </a:spcAft>
                      </a:pPr>
                      <a:r>
                        <a:rPr lang="en-GB" sz="1200">
                          <a:effectLst/>
                        </a:rPr>
                        <a:t>800 metres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20-minute drive in rural areas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400" b="1" dirty="0">
                          <a:effectLst/>
                        </a:rPr>
                        <a:t>1.80</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solidFill>
                      <a:srgbClr val="00B050"/>
                    </a:solidFill>
                  </a:tcPr>
                </a:tc>
                <a:tc>
                  <a:txBody>
                    <a:bodyPr/>
                    <a:lstStyle/>
                    <a:p>
                      <a:pPr algn="ctr">
                        <a:lnSpc>
                          <a:spcPct val="120000"/>
                        </a:lnSpc>
                        <a:spcAft>
                          <a:spcPts val="0"/>
                        </a:spcAft>
                      </a:pPr>
                      <a:r>
                        <a:rPr lang="en-GB" sz="1200">
                          <a:effectLst/>
                        </a:rPr>
                        <a:t>10-minute walk or</a:t>
                      </a:r>
                    </a:p>
                    <a:p>
                      <a:pPr algn="ctr">
                        <a:lnSpc>
                          <a:spcPct val="120000"/>
                        </a:lnSpc>
                        <a:spcAft>
                          <a:spcPts val="0"/>
                        </a:spcAft>
                      </a:pPr>
                      <a:r>
                        <a:rPr lang="en-GB" sz="1200">
                          <a:effectLst/>
                        </a:rPr>
                        <a:t>800 metres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20-minute cycle ride in rural areas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extLst>
                  <a:ext uri="{0D108BD9-81ED-4DB2-BD59-A6C34878D82A}">
                    <a16:rowId xmlns:a16="http://schemas.microsoft.com/office/drawing/2014/main" xmlns="" val="2516306721"/>
                  </a:ext>
                </a:extLst>
              </a:tr>
              <a:tr h="424222">
                <a:tc>
                  <a:txBody>
                    <a:bodyPr/>
                    <a:lstStyle/>
                    <a:p>
                      <a:pPr algn="ctr">
                        <a:lnSpc>
                          <a:spcPct val="120000"/>
                        </a:lnSpc>
                        <a:spcAft>
                          <a:spcPts val="0"/>
                        </a:spcAft>
                      </a:pPr>
                      <a:r>
                        <a:rPr lang="en-GB" sz="1200">
                          <a:effectLst/>
                        </a:rPr>
                        <a:t>Total open space </a:t>
                      </a:r>
                    </a:p>
                    <a:p>
                      <a:pPr algn="ctr">
                        <a:lnSpc>
                          <a:spcPct val="120000"/>
                        </a:lnSpc>
                        <a:spcAft>
                          <a:spcPts val="0"/>
                        </a:spcAft>
                      </a:pPr>
                      <a:r>
                        <a:rPr lang="en-GB" sz="1200">
                          <a:effectLst/>
                        </a:rPr>
                        <a:t>(sum of above)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800" b="1" dirty="0">
                          <a:effectLst/>
                        </a:rPr>
                        <a:t>3.39</a:t>
                      </a:r>
                    </a:p>
                    <a:p>
                      <a:pPr algn="ctr">
                        <a:lnSpc>
                          <a:spcPct val="120000"/>
                        </a:lnSpc>
                        <a:spcAft>
                          <a:spcPts val="0"/>
                        </a:spcAft>
                      </a:pPr>
                      <a:r>
                        <a:rPr lang="en-GB" sz="1200" b="1" dirty="0">
                          <a:effectLst/>
                          <a:highlight>
                            <a:srgbClr val="00FFFF"/>
                          </a:highlight>
                        </a:rPr>
                        <a:t> </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Not applicable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200">
                          <a:effectLst/>
                        </a:rPr>
                        <a:t>Not applicable</a:t>
                      </a:r>
                    </a:p>
                    <a:p>
                      <a:pPr algn="ctr">
                        <a:lnSpc>
                          <a:spcPct val="120000"/>
                        </a:lnSpc>
                        <a:spcAft>
                          <a:spcPts val="0"/>
                        </a:spcAft>
                      </a:pPr>
                      <a:r>
                        <a:rPr lang="en-GB"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a:txBody>
                    <a:bodyPr/>
                    <a:lstStyle/>
                    <a:p>
                      <a:pPr algn="ctr">
                        <a:lnSpc>
                          <a:spcPct val="120000"/>
                        </a:lnSpc>
                        <a:spcAft>
                          <a:spcPts val="0"/>
                        </a:spcAft>
                      </a:pPr>
                      <a:r>
                        <a:rPr lang="en-GB" sz="1800" b="1" dirty="0">
                          <a:effectLst/>
                        </a:rPr>
                        <a:t>5.03</a:t>
                      </a:r>
                      <a:endParaRPr lang="en-GB"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solidFill>
                      <a:srgbClr val="00B050"/>
                    </a:solidFill>
                  </a:tcPr>
                </a:tc>
                <a:tc gridSpan="2">
                  <a:txBody>
                    <a:bodyPr/>
                    <a:lstStyle/>
                    <a:p>
                      <a:pPr algn="ctr">
                        <a:lnSpc>
                          <a:spcPct val="120000"/>
                        </a:lnSpc>
                        <a:spcAft>
                          <a:spcPts val="0"/>
                        </a:spcAft>
                      </a:pPr>
                      <a:r>
                        <a:rPr lang="en-GB" sz="1200" dirty="0">
                          <a:effectLst/>
                        </a:rPr>
                        <a:t>Not applicable</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6" marR="68566" marT="0" marB="0"/>
                </a:tc>
                <a:tc hMerge="1">
                  <a:txBody>
                    <a:bodyPr/>
                    <a:lstStyle/>
                    <a:p>
                      <a:endParaRPr lang="en-US"/>
                    </a:p>
                  </a:txBody>
                  <a:tcPr/>
                </a:tc>
                <a:extLst>
                  <a:ext uri="{0D108BD9-81ED-4DB2-BD59-A6C34878D82A}">
                    <a16:rowId xmlns:a16="http://schemas.microsoft.com/office/drawing/2014/main" xmlns="" val="562651852"/>
                  </a:ext>
                </a:extLst>
              </a:tr>
            </a:tbl>
          </a:graphicData>
        </a:graphic>
      </p:graphicFrame>
      <p:sp>
        <p:nvSpPr>
          <p:cNvPr id="3" name="TextBox 2">
            <a:extLst>
              <a:ext uri="{FF2B5EF4-FFF2-40B4-BE49-F238E27FC236}">
                <a16:creationId xmlns:a16="http://schemas.microsoft.com/office/drawing/2014/main" xmlns="" id="{69810A20-24D7-EA47-9AD8-166B2AB227DA}"/>
              </a:ext>
            </a:extLst>
          </p:cNvPr>
          <p:cNvSpPr txBox="1"/>
          <p:nvPr/>
        </p:nvSpPr>
        <p:spPr>
          <a:xfrm>
            <a:off x="770964" y="6421565"/>
            <a:ext cx="5030864" cy="338554"/>
          </a:xfrm>
          <a:prstGeom prst="rect">
            <a:avLst/>
          </a:prstGeom>
          <a:noFill/>
        </p:spPr>
        <p:txBody>
          <a:bodyPr wrap="none" rtlCol="0">
            <a:spAutoFit/>
          </a:bodyPr>
          <a:lstStyle/>
          <a:p>
            <a:r>
              <a:rPr lang="en-US" sz="1600" dirty="0">
                <a:highlight>
                  <a:srgbClr val="00FF00"/>
                </a:highlight>
              </a:rPr>
              <a:t>Green</a:t>
            </a:r>
            <a:r>
              <a:rPr lang="en-US" sz="1600" dirty="0"/>
              <a:t> is an increase, </a:t>
            </a:r>
            <a:r>
              <a:rPr lang="en-US" sz="1600" dirty="0">
                <a:highlight>
                  <a:srgbClr val="FFFF00"/>
                </a:highlight>
              </a:rPr>
              <a:t>yellow</a:t>
            </a:r>
            <a:r>
              <a:rPr lang="en-US" sz="1600" dirty="0"/>
              <a:t> is the same, </a:t>
            </a:r>
            <a:r>
              <a:rPr lang="en-US" sz="1600" dirty="0">
                <a:highlight>
                  <a:srgbClr val="FF0000"/>
                </a:highlight>
              </a:rPr>
              <a:t>red</a:t>
            </a:r>
            <a:r>
              <a:rPr lang="en-US" sz="1600" dirty="0"/>
              <a:t> is a decrease.</a:t>
            </a:r>
          </a:p>
        </p:txBody>
      </p:sp>
      <p:pic>
        <p:nvPicPr>
          <p:cNvPr id="5" name="Audio 4">
            <a:hlinkClick r:id="" action="ppaction://media"/>
            <a:extLst>
              <a:ext uri="{FF2B5EF4-FFF2-40B4-BE49-F238E27FC236}">
                <a16:creationId xmlns:a16="http://schemas.microsoft.com/office/drawing/2014/main" xmlns="" id="{24D1F2D9-415A-5B4A-9796-0BC1E28906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00999049"/>
      </p:ext>
    </p:extLst>
  </p:cSld>
  <p:clrMapOvr>
    <a:masterClrMapping/>
  </p:clrMapOvr>
  <mc:AlternateContent xmlns:mc="http://schemas.openxmlformats.org/markup-compatibility/2006" xmlns:p14="http://schemas.microsoft.com/office/powerpoint/2010/main">
    <mc:Choice Requires="p14">
      <p:transition spd="slow" p14:dur="2000" advTm="85544"/>
    </mc:Choice>
    <mc:Fallback xmlns="">
      <p:transition spd="slow" advTm="8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2500</Words>
  <Application>Microsoft Office PowerPoint</Application>
  <PresentationFormat>Custom</PresentationFormat>
  <Paragraphs>220</Paragraphs>
  <Slides>20</Slides>
  <Notes>8</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Melton Open Space Strategy 2020</vt:lpstr>
      <vt:lpstr>What is the Melton Open Space Strategy 2020</vt:lpstr>
      <vt:lpstr>Objectives</vt:lpstr>
      <vt:lpstr>Methodology</vt:lpstr>
      <vt:lpstr>Melton Mowbray Cemetery Provision review</vt:lpstr>
      <vt:lpstr>Types of open space featured in the 2020 Open Space Strategy</vt:lpstr>
      <vt:lpstr>Overview of provision in Melton Mowbray</vt:lpstr>
      <vt:lpstr>Open Space Standards</vt:lpstr>
      <vt:lpstr>Recommended standards 2020</vt:lpstr>
      <vt:lpstr>Quantity headlines from the town of Melton Mowbray No. 1</vt:lpstr>
      <vt:lpstr>Quantity headlines from the town of Melton Mowbray No. 2</vt:lpstr>
      <vt:lpstr>How to meet the 2020 quantity standard in the town of  Melton Mowbray</vt:lpstr>
      <vt:lpstr>Access headlines </vt:lpstr>
      <vt:lpstr>Quality audit measurement</vt:lpstr>
      <vt:lpstr>Vision statement 2020 - 2036</vt:lpstr>
      <vt:lpstr>The open space strategy 2020 -2036 – a plan of action designed to achieve the vision statement.</vt:lpstr>
      <vt:lpstr>Meeting future needs</vt:lpstr>
      <vt:lpstr>Future opportunity</vt:lpstr>
      <vt:lpstr>Take home messages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Melton Open Space Strategy 2020</dc:title>
  <dc:creator>Clive Davies</dc:creator>
  <cp:lastModifiedBy>Sara Hullott</cp:lastModifiedBy>
  <cp:revision>7</cp:revision>
  <dcterms:created xsi:type="dcterms:W3CDTF">2020-07-27T21:47:15Z</dcterms:created>
  <dcterms:modified xsi:type="dcterms:W3CDTF">2020-08-26T08:17:10Z</dcterms:modified>
</cp:coreProperties>
</file>